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02"/>
  </p:notesMasterIdLst>
  <p:sldIdLst>
    <p:sldId id="256" r:id="rId2"/>
    <p:sldId id="260" r:id="rId3"/>
    <p:sldId id="257" r:id="rId4"/>
    <p:sldId id="258" r:id="rId5"/>
    <p:sldId id="259" r:id="rId6"/>
    <p:sldId id="267" r:id="rId7"/>
    <p:sldId id="262" r:id="rId8"/>
    <p:sldId id="263" r:id="rId9"/>
    <p:sldId id="264" r:id="rId10"/>
    <p:sldId id="265" r:id="rId11"/>
    <p:sldId id="269" r:id="rId12"/>
    <p:sldId id="270" r:id="rId13"/>
    <p:sldId id="271" r:id="rId14"/>
    <p:sldId id="272" r:id="rId15"/>
    <p:sldId id="273" r:id="rId16"/>
    <p:sldId id="275" r:id="rId17"/>
    <p:sldId id="276" r:id="rId18"/>
    <p:sldId id="277" r:id="rId19"/>
    <p:sldId id="278"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42" r:id="rId40"/>
    <p:sldId id="344" r:id="rId41"/>
    <p:sldId id="343" r:id="rId42"/>
    <p:sldId id="361" r:id="rId43"/>
    <p:sldId id="299" r:id="rId44"/>
    <p:sldId id="300" r:id="rId45"/>
    <p:sldId id="301" r:id="rId46"/>
    <p:sldId id="302" r:id="rId47"/>
    <p:sldId id="303" r:id="rId48"/>
    <p:sldId id="304" r:id="rId49"/>
    <p:sldId id="305" r:id="rId50"/>
    <p:sldId id="306" r:id="rId51"/>
    <p:sldId id="307" r:id="rId52"/>
    <p:sldId id="308" r:id="rId53"/>
    <p:sldId id="334" r:id="rId54"/>
    <p:sldId id="335" r:id="rId55"/>
    <p:sldId id="320" r:id="rId56"/>
    <p:sldId id="321" r:id="rId57"/>
    <p:sldId id="322" r:id="rId58"/>
    <p:sldId id="323" r:id="rId59"/>
    <p:sldId id="324" r:id="rId60"/>
    <p:sldId id="341" r:id="rId61"/>
    <p:sldId id="325" r:id="rId62"/>
    <p:sldId id="326" r:id="rId63"/>
    <p:sldId id="328" r:id="rId64"/>
    <p:sldId id="329" r:id="rId65"/>
    <p:sldId id="330" r:id="rId66"/>
    <p:sldId id="331" r:id="rId67"/>
    <p:sldId id="332" r:id="rId68"/>
    <p:sldId id="333" r:id="rId69"/>
    <p:sldId id="348" r:id="rId70"/>
    <p:sldId id="312" r:id="rId71"/>
    <p:sldId id="313" r:id="rId72"/>
    <p:sldId id="314" r:id="rId73"/>
    <p:sldId id="315" r:id="rId74"/>
    <p:sldId id="338" r:id="rId75"/>
    <p:sldId id="339" r:id="rId76"/>
    <p:sldId id="345" r:id="rId77"/>
    <p:sldId id="316" r:id="rId78"/>
    <p:sldId id="317" r:id="rId79"/>
    <p:sldId id="318" r:id="rId80"/>
    <p:sldId id="319" r:id="rId81"/>
    <p:sldId id="336" r:id="rId82"/>
    <p:sldId id="337" r:id="rId83"/>
    <p:sldId id="346" r:id="rId84"/>
    <p:sldId id="347" r:id="rId85"/>
    <p:sldId id="349" r:id="rId86"/>
    <p:sldId id="309" r:id="rId87"/>
    <p:sldId id="311" r:id="rId88"/>
    <p:sldId id="310" r:id="rId89"/>
    <p:sldId id="340" r:id="rId90"/>
    <p:sldId id="350" r:id="rId91"/>
    <p:sldId id="351" r:id="rId92"/>
    <p:sldId id="352" r:id="rId93"/>
    <p:sldId id="353" r:id="rId94"/>
    <p:sldId id="354" r:id="rId95"/>
    <p:sldId id="355" r:id="rId96"/>
    <p:sldId id="356" r:id="rId97"/>
    <p:sldId id="357" r:id="rId98"/>
    <p:sldId id="358" r:id="rId99"/>
    <p:sldId id="359" r:id="rId100"/>
    <p:sldId id="360"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6" autoAdjust="0"/>
    <p:restoredTop sz="94660"/>
  </p:normalViewPr>
  <p:slideViewPr>
    <p:cSldViewPr snapToGrid="0">
      <p:cViewPr varScale="1">
        <p:scale>
          <a:sx n="115" d="100"/>
          <a:sy n="115" d="100"/>
        </p:scale>
        <p:origin x="3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5C99D6-F5A7-404B-AB0B-6A1CABF91E66}"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16527C70-4FE1-4C3E-8524-4FC46AFD796A}">
      <dgm:prSet phldrT="[Text]"/>
      <dgm:spPr/>
      <dgm:t>
        <a:bodyPr/>
        <a:lstStyle/>
        <a:p>
          <a:r>
            <a:rPr lang="en-US">
              <a:latin typeface="Times New Roman" panose="02020603050405020304" pitchFamily="18" charset="0"/>
              <a:cs typeface="Times New Roman" panose="02020603050405020304" pitchFamily="18" charset="0"/>
            </a:rPr>
            <a:t>Khai báo bằng từ khoá “abstract"</a:t>
          </a:r>
        </a:p>
      </dgm:t>
    </dgm:pt>
    <dgm:pt modelId="{64CBBAB2-53DC-4BD7-9AF7-D6F02388942C}" type="parTrans" cxnId="{8AADE695-1125-4C92-B93B-2F61351940C2}">
      <dgm:prSet/>
      <dgm:spPr/>
      <dgm:t>
        <a:bodyPr/>
        <a:lstStyle/>
        <a:p>
          <a:endParaRPr lang="en-US"/>
        </a:p>
      </dgm:t>
    </dgm:pt>
    <dgm:pt modelId="{101AFAF7-8710-4F78-A601-31139949E518}" type="sibTrans" cxnId="{8AADE695-1125-4C92-B93B-2F61351940C2}">
      <dgm:prSet/>
      <dgm:spPr/>
      <dgm:t>
        <a:bodyPr/>
        <a:lstStyle/>
        <a:p>
          <a:endParaRPr lang="en-US"/>
        </a:p>
      </dgm:t>
    </dgm:pt>
    <dgm:pt modelId="{9D4232D4-F26D-4D40-97AB-1B872EAA928F}">
      <dgm:prSet phldrT="[Text]"/>
      <dgm:spPr/>
      <dgm:t>
        <a:bodyPr/>
        <a:lstStyle/>
        <a:p>
          <a:r>
            <a:rPr lang="en-US">
              <a:latin typeface="Times New Roman" panose="02020603050405020304" pitchFamily="18" charset="0"/>
              <a:cs typeface="Times New Roman" panose="02020603050405020304" pitchFamily="18" charset="0"/>
            </a:rPr>
            <a:t>Không hỗ trợ đa kế thừa</a:t>
          </a:r>
        </a:p>
      </dgm:t>
    </dgm:pt>
    <dgm:pt modelId="{E5411758-2C8B-4877-85CF-74EE6D4C364D}" type="parTrans" cxnId="{4AB4CFE3-BE08-4BB8-8B21-6BFAE5071604}">
      <dgm:prSet/>
      <dgm:spPr/>
      <dgm:t>
        <a:bodyPr/>
        <a:lstStyle/>
        <a:p>
          <a:endParaRPr lang="en-US"/>
        </a:p>
      </dgm:t>
    </dgm:pt>
    <dgm:pt modelId="{22D0F55E-66F0-4D17-A3DD-7E66C2EA0257}" type="sibTrans" cxnId="{4AB4CFE3-BE08-4BB8-8B21-6BFAE5071604}">
      <dgm:prSet/>
      <dgm:spPr/>
      <dgm:t>
        <a:bodyPr/>
        <a:lstStyle/>
        <a:p>
          <a:endParaRPr lang="en-US"/>
        </a:p>
      </dgm:t>
    </dgm:pt>
    <dgm:pt modelId="{C6641F4E-3932-49FD-A1CF-CC7611BCFD6D}">
      <dgm:prSet phldrT="[Text]"/>
      <dgm:spPr/>
      <dgm:t>
        <a:bodyPr/>
        <a:lstStyle/>
        <a:p>
          <a:r>
            <a:rPr lang="en-US">
              <a:latin typeface="Times New Roman" panose="02020603050405020304" pitchFamily="18" charset="0"/>
              <a:cs typeface="Times New Roman" panose="02020603050405020304" pitchFamily="18" charset="0"/>
            </a:rPr>
            <a:t>Không thể khởi tạo một đối tượng trực tiếp</a:t>
          </a:r>
        </a:p>
      </dgm:t>
    </dgm:pt>
    <dgm:pt modelId="{C3FAECBF-041C-4FE2-A928-196285CA3118}" type="sibTrans" cxnId="{535F0AA2-55BA-4D08-B58E-02985F1418B0}">
      <dgm:prSet/>
      <dgm:spPr/>
      <dgm:t>
        <a:bodyPr/>
        <a:lstStyle/>
        <a:p>
          <a:endParaRPr lang="en-US"/>
        </a:p>
      </dgm:t>
    </dgm:pt>
    <dgm:pt modelId="{0947B2A0-6849-49D0-BFF1-AB8030854370}" type="parTrans" cxnId="{535F0AA2-55BA-4D08-B58E-02985F1418B0}">
      <dgm:prSet/>
      <dgm:spPr/>
      <dgm:t>
        <a:bodyPr/>
        <a:lstStyle/>
        <a:p>
          <a:endParaRPr lang="en-US"/>
        </a:p>
      </dgm:t>
    </dgm:pt>
    <dgm:pt modelId="{FDDAF022-D89A-4E4F-BC89-1DBF261B0F91}">
      <dgm:prSet phldrT="[Text]"/>
      <dgm:spPr/>
      <dgm:t>
        <a:bodyPr/>
        <a:lstStyle/>
        <a:p>
          <a:r>
            <a:rPr lang="en-US">
              <a:latin typeface="Times New Roman" panose="02020603050405020304" pitchFamily="18" charset="0"/>
              <a:cs typeface="Times New Roman" panose="02020603050405020304" pitchFamily="18" charset="0"/>
            </a:rPr>
            <a:t>Biến static, non-static, final, non-final</a:t>
          </a:r>
        </a:p>
      </dgm:t>
    </dgm:pt>
    <dgm:pt modelId="{DA86AE7B-4A8C-4978-A46C-34ECFD03CC7F}" type="parTrans" cxnId="{1EE9F565-AF17-460B-873A-C1811FA44B78}">
      <dgm:prSet/>
      <dgm:spPr/>
      <dgm:t>
        <a:bodyPr/>
        <a:lstStyle/>
        <a:p>
          <a:endParaRPr lang="en-US"/>
        </a:p>
      </dgm:t>
    </dgm:pt>
    <dgm:pt modelId="{DD936B7F-A4A3-46EA-ACB6-BB50BFB467AB}" type="sibTrans" cxnId="{1EE9F565-AF17-460B-873A-C1811FA44B78}">
      <dgm:prSet/>
      <dgm:spPr/>
      <dgm:t>
        <a:bodyPr/>
        <a:lstStyle/>
        <a:p>
          <a:endParaRPr lang="en-US"/>
        </a:p>
      </dgm:t>
    </dgm:pt>
    <dgm:pt modelId="{7AE1570C-463D-4457-A66E-D41DC2CB416F}">
      <dgm:prSet phldrT="[Text]"/>
      <dgm:spPr/>
      <dgm:t>
        <a:bodyPr/>
        <a:lstStyle/>
        <a:p>
          <a:r>
            <a:rPr lang="en-US">
              <a:latin typeface="Times New Roman" panose="02020603050405020304" pitchFamily="18" charset="0"/>
              <a:cs typeface="Times New Roman" panose="02020603050405020304" pitchFamily="18" charset="0"/>
            </a:rPr>
            <a:t>Lớp kế thừa bắt buộc phải Override abstract method từ abstract class</a:t>
          </a:r>
        </a:p>
      </dgm:t>
    </dgm:pt>
    <dgm:pt modelId="{5EBB2CDB-1B97-4EF0-A085-672321591E7A}" type="parTrans" cxnId="{EB10A7D2-3CB1-4093-9EA6-9F7BE6E2BD7D}">
      <dgm:prSet/>
      <dgm:spPr/>
      <dgm:t>
        <a:bodyPr/>
        <a:lstStyle/>
        <a:p>
          <a:endParaRPr lang="en-US"/>
        </a:p>
      </dgm:t>
    </dgm:pt>
    <dgm:pt modelId="{E78DE227-F98F-402A-BC76-8FBF57C460A8}" type="sibTrans" cxnId="{EB10A7D2-3CB1-4093-9EA6-9F7BE6E2BD7D}">
      <dgm:prSet/>
      <dgm:spPr/>
      <dgm:t>
        <a:bodyPr/>
        <a:lstStyle/>
        <a:p>
          <a:endParaRPr lang="en-US"/>
        </a:p>
      </dgm:t>
    </dgm:pt>
    <dgm:pt modelId="{A6F7FC01-C754-49FC-BF37-4529A9109B96}">
      <dgm:prSet phldrT="[Text]"/>
      <dgm:spPr/>
      <dgm:t>
        <a:bodyPr/>
        <a:lstStyle/>
        <a:p>
          <a:r>
            <a:rPr lang="en-US">
              <a:latin typeface="Times New Roman" panose="02020603050405020304" pitchFamily="18" charset="0"/>
              <a:cs typeface="Times New Roman" panose="02020603050405020304" pitchFamily="18" charset="0"/>
            </a:rPr>
            <a:t>Có thể kế thừa từ lớp khác hoặc implement multiple interface</a:t>
          </a:r>
        </a:p>
      </dgm:t>
    </dgm:pt>
    <dgm:pt modelId="{E97BC988-C810-4B29-A9AE-C4A8422425E6}" type="parTrans" cxnId="{940B426C-8582-4C51-A611-2915754FCFB8}">
      <dgm:prSet/>
      <dgm:spPr/>
      <dgm:t>
        <a:bodyPr/>
        <a:lstStyle/>
        <a:p>
          <a:endParaRPr lang="en-US"/>
        </a:p>
      </dgm:t>
    </dgm:pt>
    <dgm:pt modelId="{970C4A20-88F1-419F-B228-D83CE3CC637F}" type="sibTrans" cxnId="{940B426C-8582-4C51-A611-2915754FCFB8}">
      <dgm:prSet/>
      <dgm:spPr/>
      <dgm:t>
        <a:bodyPr/>
        <a:lstStyle/>
        <a:p>
          <a:endParaRPr lang="en-US"/>
        </a:p>
      </dgm:t>
    </dgm:pt>
    <dgm:pt modelId="{2A870817-205A-43A4-B0CC-C4FDB21D4742}">
      <dgm:prSet phldrT="[Text]"/>
      <dgm:spPr/>
      <dgm:t>
        <a:bodyPr/>
        <a:lstStyle/>
        <a:p>
          <a:endParaRPr lang="en-US">
            <a:latin typeface="Times New Roman" panose="02020603050405020304" pitchFamily="18" charset="0"/>
            <a:cs typeface="Times New Roman" panose="02020603050405020304" pitchFamily="18" charset="0"/>
          </a:endParaRPr>
        </a:p>
      </dgm:t>
    </dgm:pt>
    <dgm:pt modelId="{1DBF344F-3ECB-485F-894C-30DED905314E}" type="parTrans" cxnId="{741DB579-E364-4606-A6E7-DF6A584DFB74}">
      <dgm:prSet/>
      <dgm:spPr/>
      <dgm:t>
        <a:bodyPr/>
        <a:lstStyle/>
        <a:p>
          <a:endParaRPr lang="en-US"/>
        </a:p>
      </dgm:t>
    </dgm:pt>
    <dgm:pt modelId="{C33F00E4-750A-4451-BE79-C434D6E7DA9C}" type="sibTrans" cxnId="{741DB579-E364-4606-A6E7-DF6A584DFB74}">
      <dgm:prSet/>
      <dgm:spPr/>
      <dgm:t>
        <a:bodyPr/>
        <a:lstStyle/>
        <a:p>
          <a:endParaRPr lang="en-US"/>
        </a:p>
      </dgm:t>
    </dgm:pt>
    <dgm:pt modelId="{34DD23D0-CDBC-4C46-AF12-8D43E499D6C9}">
      <dgm:prSet phldrT="[Text]"/>
      <dgm:spPr/>
      <dgm:t>
        <a:bodyPr/>
        <a:lstStyle/>
        <a:p>
          <a:r>
            <a:rPr lang="en-US">
              <a:latin typeface="Times New Roman" panose="02020603050405020304" pitchFamily="18" charset="0"/>
              <a:cs typeface="Times New Roman" panose="02020603050405020304" pitchFamily="18" charset="0"/>
            </a:rPr>
            <a:t>Các lớp thành viên có thể là private hoặc protected</a:t>
          </a:r>
        </a:p>
      </dgm:t>
    </dgm:pt>
    <dgm:pt modelId="{7FAFB5B9-93C3-4578-BBE7-2821B63A5760}" type="parTrans" cxnId="{C9E883DE-08F4-41ED-A067-2995FC8A1B0B}">
      <dgm:prSet/>
      <dgm:spPr/>
      <dgm:t>
        <a:bodyPr/>
        <a:lstStyle/>
        <a:p>
          <a:endParaRPr lang="en-US"/>
        </a:p>
      </dgm:t>
    </dgm:pt>
    <dgm:pt modelId="{B917A283-F45A-430F-867E-67FD29619B3C}" type="sibTrans" cxnId="{C9E883DE-08F4-41ED-A067-2995FC8A1B0B}">
      <dgm:prSet/>
      <dgm:spPr/>
      <dgm:t>
        <a:bodyPr/>
        <a:lstStyle/>
        <a:p>
          <a:endParaRPr lang="en-US"/>
        </a:p>
      </dgm:t>
    </dgm:pt>
    <dgm:pt modelId="{35301606-0884-45B4-A9D8-39CCE026CD7A}">
      <dgm:prSet phldrT="[Text]"/>
      <dgm:spPr/>
      <dgm:t>
        <a:bodyPr/>
        <a:lstStyle/>
        <a:p>
          <a:r>
            <a:rPr lang="en-US">
              <a:latin typeface="Times New Roman" panose="02020603050405020304" pitchFamily="18" charset="0"/>
              <a:cs typeface="Times New Roman" panose="02020603050405020304" pitchFamily="18" charset="0"/>
            </a:rPr>
            <a:t>Có phương thức abstract hoặc non-abstract</a:t>
          </a:r>
        </a:p>
      </dgm:t>
    </dgm:pt>
    <dgm:pt modelId="{DC6B1CBA-9E28-4761-ACD9-D76F441C8EEA}" type="parTrans" cxnId="{80C84C14-8799-4E7C-9CD7-4D8A139C1CB5}">
      <dgm:prSet/>
      <dgm:spPr/>
      <dgm:t>
        <a:bodyPr/>
        <a:lstStyle/>
        <a:p>
          <a:endParaRPr lang="en-US"/>
        </a:p>
      </dgm:t>
    </dgm:pt>
    <dgm:pt modelId="{37B16405-ADF8-48BC-A658-282D84AE22CD}" type="sibTrans" cxnId="{80C84C14-8799-4E7C-9CD7-4D8A139C1CB5}">
      <dgm:prSet/>
      <dgm:spPr/>
      <dgm:t>
        <a:bodyPr/>
        <a:lstStyle/>
        <a:p>
          <a:endParaRPr lang="en-US"/>
        </a:p>
      </dgm:t>
    </dgm:pt>
    <dgm:pt modelId="{354FBDA9-F7A3-4B06-997E-F4FC017E05D3}">
      <dgm:prSet phldrT="[Text]" custT="1">
        <dgm:style>
          <a:lnRef idx="1">
            <a:schemeClr val="accent4"/>
          </a:lnRef>
          <a:fillRef idx="2">
            <a:schemeClr val="accent4"/>
          </a:fillRef>
          <a:effectRef idx="1">
            <a:schemeClr val="accent4"/>
          </a:effectRef>
          <a:fontRef idx="minor">
            <a:schemeClr val="dk1"/>
          </a:fontRef>
        </dgm:style>
      </dgm:prSet>
      <dgm:spPr/>
      <dgm:t>
        <a:bodyPr/>
        <a:lstStyle/>
        <a:p>
          <a:pPr algn="ctr"/>
          <a:endParaRPr lang="en-US" sz="3600">
            <a:latin typeface="Times New Roman" panose="02020603050405020304" pitchFamily="18" charset="0"/>
            <a:cs typeface="Times New Roman" panose="02020603050405020304" pitchFamily="18" charset="0"/>
          </a:endParaRPr>
        </a:p>
      </dgm:t>
    </dgm:pt>
    <dgm:pt modelId="{ED8E2780-97F4-41BC-A147-7658198747B8}" type="sibTrans" cxnId="{8A49979D-1B95-4078-9BB6-37032BD94B3E}">
      <dgm:prSet/>
      <dgm:spPr/>
      <dgm:t>
        <a:bodyPr/>
        <a:lstStyle/>
        <a:p>
          <a:endParaRPr lang="en-US"/>
        </a:p>
      </dgm:t>
    </dgm:pt>
    <dgm:pt modelId="{9BE09129-DE2A-40D6-A8F7-DF907DBF21D1}" type="parTrans" cxnId="{8A49979D-1B95-4078-9BB6-37032BD94B3E}">
      <dgm:prSet/>
      <dgm:spPr/>
      <dgm:t>
        <a:bodyPr/>
        <a:lstStyle/>
        <a:p>
          <a:endParaRPr lang="en-US"/>
        </a:p>
      </dgm:t>
    </dgm:pt>
    <dgm:pt modelId="{F447A197-F224-4E32-9436-DBBB51660007}" type="pres">
      <dgm:prSet presAssocID="{C55C99D6-F5A7-404B-AB0B-6A1CABF91E66}" presName="vert0" presStyleCnt="0">
        <dgm:presLayoutVars>
          <dgm:dir/>
          <dgm:animOne val="branch"/>
          <dgm:animLvl val="lvl"/>
        </dgm:presLayoutVars>
      </dgm:prSet>
      <dgm:spPr/>
    </dgm:pt>
    <dgm:pt modelId="{1C4DFE50-C4EE-4000-A156-1AFFC7AAE681}" type="pres">
      <dgm:prSet presAssocID="{354FBDA9-F7A3-4B06-997E-F4FC017E05D3}" presName="thickLine" presStyleLbl="alignNode1" presStyleIdx="0" presStyleCnt="1"/>
      <dgm:spPr/>
    </dgm:pt>
    <dgm:pt modelId="{DA94AA85-D12C-4456-8A01-D2C81F3695BD}" type="pres">
      <dgm:prSet presAssocID="{354FBDA9-F7A3-4B06-997E-F4FC017E05D3}" presName="horz1" presStyleCnt="0"/>
      <dgm:spPr/>
    </dgm:pt>
    <dgm:pt modelId="{BEFAF4D0-9F7B-47D1-8950-C61C520C9A3E}" type="pres">
      <dgm:prSet presAssocID="{354FBDA9-F7A3-4B06-997E-F4FC017E05D3}" presName="tx1" presStyleLbl="revTx" presStyleIdx="0" presStyleCnt="10"/>
      <dgm:spPr/>
    </dgm:pt>
    <dgm:pt modelId="{4BADA7A0-46C7-40C5-9F2A-E0495C33D593}" type="pres">
      <dgm:prSet presAssocID="{354FBDA9-F7A3-4B06-997E-F4FC017E05D3}" presName="vert1" presStyleCnt="0"/>
      <dgm:spPr/>
    </dgm:pt>
    <dgm:pt modelId="{2EA97168-9995-4531-A2E7-CD3F38EA3B01}" type="pres">
      <dgm:prSet presAssocID="{16527C70-4FE1-4C3E-8524-4FC46AFD796A}" presName="vertSpace2a" presStyleCnt="0"/>
      <dgm:spPr/>
    </dgm:pt>
    <dgm:pt modelId="{4E2E2E6D-A1A2-4B17-9135-1954E61A7B32}" type="pres">
      <dgm:prSet presAssocID="{16527C70-4FE1-4C3E-8524-4FC46AFD796A}" presName="horz2" presStyleCnt="0"/>
      <dgm:spPr/>
    </dgm:pt>
    <dgm:pt modelId="{B65EAFF6-F29B-406B-A224-E9982CAA971E}" type="pres">
      <dgm:prSet presAssocID="{16527C70-4FE1-4C3E-8524-4FC46AFD796A}" presName="horzSpace2" presStyleCnt="0"/>
      <dgm:spPr/>
    </dgm:pt>
    <dgm:pt modelId="{A44886AA-A9A6-417E-A4DD-5CB539A663A2}" type="pres">
      <dgm:prSet presAssocID="{16527C70-4FE1-4C3E-8524-4FC46AFD796A}" presName="tx2" presStyleLbl="revTx" presStyleIdx="1" presStyleCnt="10" custScaleY="11979"/>
      <dgm:spPr/>
    </dgm:pt>
    <dgm:pt modelId="{4E597B80-D9ED-49AD-90BE-76832FC02FE8}" type="pres">
      <dgm:prSet presAssocID="{16527C70-4FE1-4C3E-8524-4FC46AFD796A}" presName="vert2" presStyleCnt="0"/>
      <dgm:spPr/>
    </dgm:pt>
    <dgm:pt modelId="{235D2A89-2700-4728-B9A5-E9F00F1AE1A7}" type="pres">
      <dgm:prSet presAssocID="{16527C70-4FE1-4C3E-8524-4FC46AFD796A}" presName="thinLine2b" presStyleLbl="callout" presStyleIdx="0" presStyleCnt="9"/>
      <dgm:spPr/>
    </dgm:pt>
    <dgm:pt modelId="{394D1E59-CB1F-4189-B000-325C46787468}" type="pres">
      <dgm:prSet presAssocID="{16527C70-4FE1-4C3E-8524-4FC46AFD796A}" presName="vertSpace2b" presStyleCnt="0"/>
      <dgm:spPr/>
    </dgm:pt>
    <dgm:pt modelId="{48546E70-AABA-4396-AB5D-76B62C138911}" type="pres">
      <dgm:prSet presAssocID="{35301606-0884-45B4-A9D8-39CCE026CD7A}" presName="horz2" presStyleCnt="0"/>
      <dgm:spPr/>
    </dgm:pt>
    <dgm:pt modelId="{36FDEA69-DAC0-46D8-BC3E-F0F1095DBAEC}" type="pres">
      <dgm:prSet presAssocID="{35301606-0884-45B4-A9D8-39CCE026CD7A}" presName="horzSpace2" presStyleCnt="0"/>
      <dgm:spPr/>
    </dgm:pt>
    <dgm:pt modelId="{A9CE07C8-3227-4160-8ECA-2D1815D10E18}" type="pres">
      <dgm:prSet presAssocID="{35301606-0884-45B4-A9D8-39CCE026CD7A}" presName="tx2" presStyleLbl="revTx" presStyleIdx="2" presStyleCnt="10" custScaleY="11416"/>
      <dgm:spPr/>
    </dgm:pt>
    <dgm:pt modelId="{CECB3588-1A01-463E-BA83-41C8F51025FF}" type="pres">
      <dgm:prSet presAssocID="{35301606-0884-45B4-A9D8-39CCE026CD7A}" presName="vert2" presStyleCnt="0"/>
      <dgm:spPr/>
    </dgm:pt>
    <dgm:pt modelId="{E1D6E97F-080E-48EF-8D8B-B263969D24D4}" type="pres">
      <dgm:prSet presAssocID="{35301606-0884-45B4-A9D8-39CCE026CD7A}" presName="thinLine2b" presStyleLbl="callout" presStyleIdx="1" presStyleCnt="9"/>
      <dgm:spPr/>
    </dgm:pt>
    <dgm:pt modelId="{E300722C-98ED-46A5-A642-D3F225121BF8}" type="pres">
      <dgm:prSet presAssocID="{35301606-0884-45B4-A9D8-39CCE026CD7A}" presName="vertSpace2b" presStyleCnt="0"/>
      <dgm:spPr/>
    </dgm:pt>
    <dgm:pt modelId="{C8EE922D-612C-4934-B533-BADA86BDB52F}" type="pres">
      <dgm:prSet presAssocID="{9D4232D4-F26D-4D40-97AB-1B872EAA928F}" presName="horz2" presStyleCnt="0"/>
      <dgm:spPr/>
    </dgm:pt>
    <dgm:pt modelId="{8B4E1B52-5BD5-4AF4-A2E5-6D3BB0C8ABD7}" type="pres">
      <dgm:prSet presAssocID="{9D4232D4-F26D-4D40-97AB-1B872EAA928F}" presName="horzSpace2" presStyleCnt="0"/>
      <dgm:spPr/>
    </dgm:pt>
    <dgm:pt modelId="{2CBB2411-6226-49EE-A263-80FD864E1022}" type="pres">
      <dgm:prSet presAssocID="{9D4232D4-F26D-4D40-97AB-1B872EAA928F}" presName="tx2" presStyleLbl="revTx" presStyleIdx="3" presStyleCnt="10" custScaleY="12181"/>
      <dgm:spPr/>
    </dgm:pt>
    <dgm:pt modelId="{499227D8-36B4-40F9-8961-CDCA06FED349}" type="pres">
      <dgm:prSet presAssocID="{9D4232D4-F26D-4D40-97AB-1B872EAA928F}" presName="vert2" presStyleCnt="0"/>
      <dgm:spPr/>
    </dgm:pt>
    <dgm:pt modelId="{8ADD4543-6FA0-4A9F-8534-C370E51D5AC7}" type="pres">
      <dgm:prSet presAssocID="{9D4232D4-F26D-4D40-97AB-1B872EAA928F}" presName="thinLine2b" presStyleLbl="callout" presStyleIdx="2" presStyleCnt="9"/>
      <dgm:spPr/>
    </dgm:pt>
    <dgm:pt modelId="{A23B3545-F671-49E4-A3E3-0CE8DD29C019}" type="pres">
      <dgm:prSet presAssocID="{9D4232D4-F26D-4D40-97AB-1B872EAA928F}" presName="vertSpace2b" presStyleCnt="0"/>
      <dgm:spPr/>
    </dgm:pt>
    <dgm:pt modelId="{814B52F6-A366-44BA-A13E-B03A7CC729EB}" type="pres">
      <dgm:prSet presAssocID="{C6641F4E-3932-49FD-A1CF-CC7611BCFD6D}" presName="horz2" presStyleCnt="0"/>
      <dgm:spPr/>
    </dgm:pt>
    <dgm:pt modelId="{559D3023-5AB1-4786-AFFE-232A3FDF044E}" type="pres">
      <dgm:prSet presAssocID="{C6641F4E-3932-49FD-A1CF-CC7611BCFD6D}" presName="horzSpace2" presStyleCnt="0"/>
      <dgm:spPr/>
    </dgm:pt>
    <dgm:pt modelId="{9277C1CA-384D-4B93-B8F1-3363D92B4D94}" type="pres">
      <dgm:prSet presAssocID="{C6641F4E-3932-49FD-A1CF-CC7611BCFD6D}" presName="tx2" presStyleLbl="revTx" presStyleIdx="4" presStyleCnt="10" custScaleY="11416"/>
      <dgm:spPr/>
    </dgm:pt>
    <dgm:pt modelId="{F65C328B-6F5E-4344-9671-E4751F1DE62D}" type="pres">
      <dgm:prSet presAssocID="{C6641F4E-3932-49FD-A1CF-CC7611BCFD6D}" presName="vert2" presStyleCnt="0"/>
      <dgm:spPr/>
    </dgm:pt>
    <dgm:pt modelId="{8E15F8F7-1264-4EB8-BAEC-ABA73C3FC13A}" type="pres">
      <dgm:prSet presAssocID="{C6641F4E-3932-49FD-A1CF-CC7611BCFD6D}" presName="thinLine2b" presStyleLbl="callout" presStyleIdx="3" presStyleCnt="9"/>
      <dgm:spPr/>
    </dgm:pt>
    <dgm:pt modelId="{A18828A7-CD8B-442B-9606-D945E5DA5F1C}" type="pres">
      <dgm:prSet presAssocID="{C6641F4E-3932-49FD-A1CF-CC7611BCFD6D}" presName="vertSpace2b" presStyleCnt="0"/>
      <dgm:spPr/>
    </dgm:pt>
    <dgm:pt modelId="{5B7054D9-6FB9-4153-A83E-5A27707AC8F1}" type="pres">
      <dgm:prSet presAssocID="{FDDAF022-D89A-4E4F-BC89-1DBF261B0F91}" presName="horz2" presStyleCnt="0"/>
      <dgm:spPr/>
    </dgm:pt>
    <dgm:pt modelId="{95A524B5-7782-4538-8E1E-284A0F6CA185}" type="pres">
      <dgm:prSet presAssocID="{FDDAF022-D89A-4E4F-BC89-1DBF261B0F91}" presName="horzSpace2" presStyleCnt="0"/>
      <dgm:spPr/>
    </dgm:pt>
    <dgm:pt modelId="{13ACF54C-22DD-4B15-B6DA-93E5141E4B16}" type="pres">
      <dgm:prSet presAssocID="{FDDAF022-D89A-4E4F-BC89-1DBF261B0F91}" presName="tx2" presStyleLbl="revTx" presStyleIdx="5" presStyleCnt="10" custScaleY="11416"/>
      <dgm:spPr/>
    </dgm:pt>
    <dgm:pt modelId="{04FF36BA-8C79-4E81-96CD-CD25DA0DEC18}" type="pres">
      <dgm:prSet presAssocID="{FDDAF022-D89A-4E4F-BC89-1DBF261B0F91}" presName="vert2" presStyleCnt="0"/>
      <dgm:spPr/>
    </dgm:pt>
    <dgm:pt modelId="{270F48A2-1AE3-4FB3-8DD0-E9EF1379C3F7}" type="pres">
      <dgm:prSet presAssocID="{FDDAF022-D89A-4E4F-BC89-1DBF261B0F91}" presName="thinLine2b" presStyleLbl="callout" presStyleIdx="4" presStyleCnt="9"/>
      <dgm:spPr/>
    </dgm:pt>
    <dgm:pt modelId="{928F5EC9-8986-477A-8C82-BD075F268196}" type="pres">
      <dgm:prSet presAssocID="{FDDAF022-D89A-4E4F-BC89-1DBF261B0F91}" presName="vertSpace2b" presStyleCnt="0"/>
      <dgm:spPr/>
    </dgm:pt>
    <dgm:pt modelId="{E742E4F6-D23A-4706-93CA-40F6887F9902}" type="pres">
      <dgm:prSet presAssocID="{7AE1570C-463D-4457-A66E-D41DC2CB416F}" presName="horz2" presStyleCnt="0"/>
      <dgm:spPr/>
    </dgm:pt>
    <dgm:pt modelId="{785C6525-5C6B-4293-90EC-7B6589070342}" type="pres">
      <dgm:prSet presAssocID="{7AE1570C-463D-4457-A66E-D41DC2CB416F}" presName="horzSpace2" presStyleCnt="0"/>
      <dgm:spPr/>
    </dgm:pt>
    <dgm:pt modelId="{4FA809F5-C062-4B90-94F0-4CB46E9F34EA}" type="pres">
      <dgm:prSet presAssocID="{7AE1570C-463D-4457-A66E-D41DC2CB416F}" presName="tx2" presStyleLbl="revTx" presStyleIdx="6" presStyleCnt="10" custScaleY="11416"/>
      <dgm:spPr/>
    </dgm:pt>
    <dgm:pt modelId="{55C2958C-2B4F-4B3F-AFDF-654B877D00EE}" type="pres">
      <dgm:prSet presAssocID="{7AE1570C-463D-4457-A66E-D41DC2CB416F}" presName="vert2" presStyleCnt="0"/>
      <dgm:spPr/>
    </dgm:pt>
    <dgm:pt modelId="{F010DB9C-43B1-4873-88B7-F61D35D52CFB}" type="pres">
      <dgm:prSet presAssocID="{7AE1570C-463D-4457-A66E-D41DC2CB416F}" presName="thinLine2b" presStyleLbl="callout" presStyleIdx="5" presStyleCnt="9"/>
      <dgm:spPr/>
    </dgm:pt>
    <dgm:pt modelId="{21949E4C-3A6B-4A20-8CDF-09163061084F}" type="pres">
      <dgm:prSet presAssocID="{7AE1570C-463D-4457-A66E-D41DC2CB416F}" presName="vertSpace2b" presStyleCnt="0"/>
      <dgm:spPr/>
    </dgm:pt>
    <dgm:pt modelId="{BCEAC1E1-FE5C-41CC-9F2E-E7F136573AE9}" type="pres">
      <dgm:prSet presAssocID="{A6F7FC01-C754-49FC-BF37-4529A9109B96}" presName="horz2" presStyleCnt="0"/>
      <dgm:spPr/>
    </dgm:pt>
    <dgm:pt modelId="{FDEF906E-1FA4-4FB2-B1D1-38C8A796A565}" type="pres">
      <dgm:prSet presAssocID="{A6F7FC01-C754-49FC-BF37-4529A9109B96}" presName="horzSpace2" presStyleCnt="0"/>
      <dgm:spPr/>
    </dgm:pt>
    <dgm:pt modelId="{CA0F3500-7B59-4699-89FC-2A850308E2C4}" type="pres">
      <dgm:prSet presAssocID="{A6F7FC01-C754-49FC-BF37-4529A9109B96}" presName="tx2" presStyleLbl="revTx" presStyleIdx="7" presStyleCnt="10" custScaleY="11416"/>
      <dgm:spPr/>
    </dgm:pt>
    <dgm:pt modelId="{04AF2233-1629-4476-ABA9-7A163E3C8BF9}" type="pres">
      <dgm:prSet presAssocID="{A6F7FC01-C754-49FC-BF37-4529A9109B96}" presName="vert2" presStyleCnt="0"/>
      <dgm:spPr/>
    </dgm:pt>
    <dgm:pt modelId="{F6DCB9EE-FB0A-4DEC-9934-44D3F1D32F74}" type="pres">
      <dgm:prSet presAssocID="{A6F7FC01-C754-49FC-BF37-4529A9109B96}" presName="thinLine2b" presStyleLbl="callout" presStyleIdx="6" presStyleCnt="9"/>
      <dgm:spPr/>
    </dgm:pt>
    <dgm:pt modelId="{FE3F8BFF-2272-4072-83B6-06B4B4C77574}" type="pres">
      <dgm:prSet presAssocID="{A6F7FC01-C754-49FC-BF37-4529A9109B96}" presName="vertSpace2b" presStyleCnt="0"/>
      <dgm:spPr/>
    </dgm:pt>
    <dgm:pt modelId="{888A9317-FEA2-4328-AA2E-FE4289988740}" type="pres">
      <dgm:prSet presAssocID="{2A870817-205A-43A4-B0CC-C4FDB21D4742}" presName="horz2" presStyleCnt="0"/>
      <dgm:spPr/>
    </dgm:pt>
    <dgm:pt modelId="{4F451DB2-A45D-4AAA-A871-B99B7BBCE62D}" type="pres">
      <dgm:prSet presAssocID="{2A870817-205A-43A4-B0CC-C4FDB21D4742}" presName="horzSpace2" presStyleCnt="0"/>
      <dgm:spPr/>
    </dgm:pt>
    <dgm:pt modelId="{3EE69C34-7DA8-4635-B3A1-377BD7785BC9}" type="pres">
      <dgm:prSet presAssocID="{2A870817-205A-43A4-B0CC-C4FDB21D4742}" presName="tx2" presStyleLbl="revTx" presStyleIdx="8" presStyleCnt="10" custScaleY="11416"/>
      <dgm:spPr/>
    </dgm:pt>
    <dgm:pt modelId="{42ABFDCC-81F3-41C8-A65F-87717CE27AE9}" type="pres">
      <dgm:prSet presAssocID="{2A870817-205A-43A4-B0CC-C4FDB21D4742}" presName="vert2" presStyleCnt="0"/>
      <dgm:spPr/>
    </dgm:pt>
    <dgm:pt modelId="{4DE7E607-F553-469F-A35C-2B4D0738AD01}" type="pres">
      <dgm:prSet presAssocID="{2A870817-205A-43A4-B0CC-C4FDB21D4742}" presName="thinLine2b" presStyleLbl="callout" presStyleIdx="7" presStyleCnt="9"/>
      <dgm:spPr/>
    </dgm:pt>
    <dgm:pt modelId="{B387C38D-BC3A-421B-B352-49B539DDF46D}" type="pres">
      <dgm:prSet presAssocID="{2A870817-205A-43A4-B0CC-C4FDB21D4742}" presName="vertSpace2b" presStyleCnt="0"/>
      <dgm:spPr/>
    </dgm:pt>
    <dgm:pt modelId="{0BD1B360-03A9-4290-A94C-8342226CF054}" type="pres">
      <dgm:prSet presAssocID="{34DD23D0-CDBC-4C46-AF12-8D43E499D6C9}" presName="horz2" presStyleCnt="0"/>
      <dgm:spPr/>
    </dgm:pt>
    <dgm:pt modelId="{77FE2D83-5ADB-41CE-B540-5FD1E4369D76}" type="pres">
      <dgm:prSet presAssocID="{34DD23D0-CDBC-4C46-AF12-8D43E499D6C9}" presName="horzSpace2" presStyleCnt="0"/>
      <dgm:spPr/>
    </dgm:pt>
    <dgm:pt modelId="{B4A36B8A-B4A8-4372-9DE8-246760D645E5}" type="pres">
      <dgm:prSet presAssocID="{34DD23D0-CDBC-4C46-AF12-8D43E499D6C9}" presName="tx2" presStyleLbl="revTx" presStyleIdx="9" presStyleCnt="10" custScaleY="11416" custLinFactNeighborX="0" custLinFactNeighborY="-18535"/>
      <dgm:spPr/>
    </dgm:pt>
    <dgm:pt modelId="{41B53CDC-1F2D-4138-92EE-D966A269C638}" type="pres">
      <dgm:prSet presAssocID="{34DD23D0-CDBC-4C46-AF12-8D43E499D6C9}" presName="vert2" presStyleCnt="0"/>
      <dgm:spPr/>
    </dgm:pt>
    <dgm:pt modelId="{2B323730-F043-495B-BD96-E60F138EF33C}" type="pres">
      <dgm:prSet presAssocID="{34DD23D0-CDBC-4C46-AF12-8D43E499D6C9}" presName="thinLine2b" presStyleLbl="callout" presStyleIdx="8" presStyleCnt="9"/>
      <dgm:spPr/>
    </dgm:pt>
    <dgm:pt modelId="{01D7C873-7F38-4CCD-9FCD-AE7CF4B9CDAD}" type="pres">
      <dgm:prSet presAssocID="{34DD23D0-CDBC-4C46-AF12-8D43E499D6C9}" presName="vertSpace2b" presStyleCnt="0"/>
      <dgm:spPr/>
    </dgm:pt>
  </dgm:ptLst>
  <dgm:cxnLst>
    <dgm:cxn modelId="{A825F300-7E16-48EA-BC91-024FB8B9A5C3}" type="presOf" srcId="{2A870817-205A-43A4-B0CC-C4FDB21D4742}" destId="{3EE69C34-7DA8-4635-B3A1-377BD7785BC9}" srcOrd="0" destOrd="0" presId="urn:microsoft.com/office/officeart/2008/layout/LinedList"/>
    <dgm:cxn modelId="{80C84C14-8799-4E7C-9CD7-4D8A139C1CB5}" srcId="{354FBDA9-F7A3-4B06-997E-F4FC017E05D3}" destId="{35301606-0884-45B4-A9D8-39CCE026CD7A}" srcOrd="1" destOrd="0" parTransId="{DC6B1CBA-9E28-4761-ACD9-D76F441C8EEA}" sibTransId="{37B16405-ADF8-48BC-A658-282D84AE22CD}"/>
    <dgm:cxn modelId="{E6C1DD1C-E741-4CB1-BE7C-89EA075E97AB}" type="presOf" srcId="{C55C99D6-F5A7-404B-AB0B-6A1CABF91E66}" destId="{F447A197-F224-4E32-9436-DBBB51660007}" srcOrd="0" destOrd="0" presId="urn:microsoft.com/office/officeart/2008/layout/LinedList"/>
    <dgm:cxn modelId="{9A94AB26-E79D-4969-8F72-E8B382B5D319}" type="presOf" srcId="{9D4232D4-F26D-4D40-97AB-1B872EAA928F}" destId="{2CBB2411-6226-49EE-A263-80FD864E1022}" srcOrd="0" destOrd="0" presId="urn:microsoft.com/office/officeart/2008/layout/LinedList"/>
    <dgm:cxn modelId="{322D8D3A-E3A4-440A-A533-15CF93DFC3D8}" type="presOf" srcId="{34DD23D0-CDBC-4C46-AF12-8D43E499D6C9}" destId="{B4A36B8A-B4A8-4372-9DE8-246760D645E5}" srcOrd="0" destOrd="0" presId="urn:microsoft.com/office/officeart/2008/layout/LinedList"/>
    <dgm:cxn modelId="{0D2DB45F-45D0-4557-BA6A-6618FBF0A38C}" type="presOf" srcId="{16527C70-4FE1-4C3E-8524-4FC46AFD796A}" destId="{A44886AA-A9A6-417E-A4DD-5CB539A663A2}" srcOrd="0" destOrd="0" presId="urn:microsoft.com/office/officeart/2008/layout/LinedList"/>
    <dgm:cxn modelId="{CCFA4D60-CBA6-442B-9B3B-E4D333FEC495}" type="presOf" srcId="{FDDAF022-D89A-4E4F-BC89-1DBF261B0F91}" destId="{13ACF54C-22DD-4B15-B6DA-93E5141E4B16}" srcOrd="0" destOrd="0" presId="urn:microsoft.com/office/officeart/2008/layout/LinedList"/>
    <dgm:cxn modelId="{1EE9F565-AF17-460B-873A-C1811FA44B78}" srcId="{354FBDA9-F7A3-4B06-997E-F4FC017E05D3}" destId="{FDDAF022-D89A-4E4F-BC89-1DBF261B0F91}" srcOrd="4" destOrd="0" parTransId="{DA86AE7B-4A8C-4978-A46C-34ECFD03CC7F}" sibTransId="{DD936B7F-A4A3-46EA-ACB6-BB50BFB467AB}"/>
    <dgm:cxn modelId="{940B426C-8582-4C51-A611-2915754FCFB8}" srcId="{354FBDA9-F7A3-4B06-997E-F4FC017E05D3}" destId="{A6F7FC01-C754-49FC-BF37-4529A9109B96}" srcOrd="6" destOrd="0" parTransId="{E97BC988-C810-4B29-A9AE-C4A8422425E6}" sibTransId="{970C4A20-88F1-419F-B228-D83CE3CC637F}"/>
    <dgm:cxn modelId="{9A36CE6D-CA45-43AA-B25E-CC8D87F43027}" type="presOf" srcId="{354FBDA9-F7A3-4B06-997E-F4FC017E05D3}" destId="{BEFAF4D0-9F7B-47D1-8950-C61C520C9A3E}" srcOrd="0" destOrd="0" presId="urn:microsoft.com/office/officeart/2008/layout/LinedList"/>
    <dgm:cxn modelId="{8CAC8C70-CE31-4147-AC9B-8FB23A606DEC}" type="presOf" srcId="{35301606-0884-45B4-A9D8-39CCE026CD7A}" destId="{A9CE07C8-3227-4160-8ECA-2D1815D10E18}" srcOrd="0" destOrd="0" presId="urn:microsoft.com/office/officeart/2008/layout/LinedList"/>
    <dgm:cxn modelId="{12519C72-7C12-4270-87D7-B56D3F744735}" type="presOf" srcId="{A6F7FC01-C754-49FC-BF37-4529A9109B96}" destId="{CA0F3500-7B59-4699-89FC-2A850308E2C4}" srcOrd="0" destOrd="0" presId="urn:microsoft.com/office/officeart/2008/layout/LinedList"/>
    <dgm:cxn modelId="{741DB579-E364-4606-A6E7-DF6A584DFB74}" srcId="{354FBDA9-F7A3-4B06-997E-F4FC017E05D3}" destId="{2A870817-205A-43A4-B0CC-C4FDB21D4742}" srcOrd="7" destOrd="0" parTransId="{1DBF344F-3ECB-485F-894C-30DED905314E}" sibTransId="{C33F00E4-750A-4451-BE79-C434D6E7DA9C}"/>
    <dgm:cxn modelId="{8AADE695-1125-4C92-B93B-2F61351940C2}" srcId="{354FBDA9-F7A3-4B06-997E-F4FC017E05D3}" destId="{16527C70-4FE1-4C3E-8524-4FC46AFD796A}" srcOrd="0" destOrd="0" parTransId="{64CBBAB2-53DC-4BD7-9AF7-D6F02388942C}" sibTransId="{101AFAF7-8710-4F78-A601-31139949E518}"/>
    <dgm:cxn modelId="{8A49979D-1B95-4078-9BB6-37032BD94B3E}" srcId="{C55C99D6-F5A7-404B-AB0B-6A1CABF91E66}" destId="{354FBDA9-F7A3-4B06-997E-F4FC017E05D3}" srcOrd="0" destOrd="0" parTransId="{9BE09129-DE2A-40D6-A8F7-DF907DBF21D1}" sibTransId="{ED8E2780-97F4-41BC-A147-7658198747B8}"/>
    <dgm:cxn modelId="{535F0AA2-55BA-4D08-B58E-02985F1418B0}" srcId="{354FBDA9-F7A3-4B06-997E-F4FC017E05D3}" destId="{C6641F4E-3932-49FD-A1CF-CC7611BCFD6D}" srcOrd="3" destOrd="0" parTransId="{0947B2A0-6849-49D0-BFF1-AB8030854370}" sibTransId="{C3FAECBF-041C-4FE2-A928-196285CA3118}"/>
    <dgm:cxn modelId="{771D51B1-08EF-46EB-A8FD-1ACF1B2D2A6A}" type="presOf" srcId="{7AE1570C-463D-4457-A66E-D41DC2CB416F}" destId="{4FA809F5-C062-4B90-94F0-4CB46E9F34EA}" srcOrd="0" destOrd="0" presId="urn:microsoft.com/office/officeart/2008/layout/LinedList"/>
    <dgm:cxn modelId="{EB10A7D2-3CB1-4093-9EA6-9F7BE6E2BD7D}" srcId="{354FBDA9-F7A3-4B06-997E-F4FC017E05D3}" destId="{7AE1570C-463D-4457-A66E-D41DC2CB416F}" srcOrd="5" destOrd="0" parTransId="{5EBB2CDB-1B97-4EF0-A085-672321591E7A}" sibTransId="{E78DE227-F98F-402A-BC76-8FBF57C460A8}"/>
    <dgm:cxn modelId="{C9E883DE-08F4-41ED-A067-2995FC8A1B0B}" srcId="{354FBDA9-F7A3-4B06-997E-F4FC017E05D3}" destId="{34DD23D0-CDBC-4C46-AF12-8D43E499D6C9}" srcOrd="8" destOrd="0" parTransId="{7FAFB5B9-93C3-4578-BBE7-2821B63A5760}" sibTransId="{B917A283-F45A-430F-867E-67FD29619B3C}"/>
    <dgm:cxn modelId="{4AB4CFE3-BE08-4BB8-8B21-6BFAE5071604}" srcId="{354FBDA9-F7A3-4B06-997E-F4FC017E05D3}" destId="{9D4232D4-F26D-4D40-97AB-1B872EAA928F}" srcOrd="2" destOrd="0" parTransId="{E5411758-2C8B-4877-85CF-74EE6D4C364D}" sibTransId="{22D0F55E-66F0-4D17-A3DD-7E66C2EA0257}"/>
    <dgm:cxn modelId="{6165F7F2-5152-492C-9026-CD0428E30384}" type="presOf" srcId="{C6641F4E-3932-49FD-A1CF-CC7611BCFD6D}" destId="{9277C1CA-384D-4B93-B8F1-3363D92B4D94}" srcOrd="0" destOrd="0" presId="urn:microsoft.com/office/officeart/2008/layout/LinedList"/>
    <dgm:cxn modelId="{CA4080B7-0333-40D5-93CE-3FFD52D04E83}" type="presParOf" srcId="{F447A197-F224-4E32-9436-DBBB51660007}" destId="{1C4DFE50-C4EE-4000-A156-1AFFC7AAE681}" srcOrd="0" destOrd="0" presId="urn:microsoft.com/office/officeart/2008/layout/LinedList"/>
    <dgm:cxn modelId="{E59BCD76-12A6-46DD-BD2B-9A691782768D}" type="presParOf" srcId="{F447A197-F224-4E32-9436-DBBB51660007}" destId="{DA94AA85-D12C-4456-8A01-D2C81F3695BD}" srcOrd="1" destOrd="0" presId="urn:microsoft.com/office/officeart/2008/layout/LinedList"/>
    <dgm:cxn modelId="{27835F60-7FD2-4E99-849C-D162F6044210}" type="presParOf" srcId="{DA94AA85-D12C-4456-8A01-D2C81F3695BD}" destId="{BEFAF4D0-9F7B-47D1-8950-C61C520C9A3E}" srcOrd="0" destOrd="0" presId="urn:microsoft.com/office/officeart/2008/layout/LinedList"/>
    <dgm:cxn modelId="{65240128-4E4A-416B-BBF0-1502693DAD33}" type="presParOf" srcId="{DA94AA85-D12C-4456-8A01-D2C81F3695BD}" destId="{4BADA7A0-46C7-40C5-9F2A-E0495C33D593}" srcOrd="1" destOrd="0" presId="urn:microsoft.com/office/officeart/2008/layout/LinedList"/>
    <dgm:cxn modelId="{32D7775A-CC1F-4B5E-B51A-913751166DD6}" type="presParOf" srcId="{4BADA7A0-46C7-40C5-9F2A-E0495C33D593}" destId="{2EA97168-9995-4531-A2E7-CD3F38EA3B01}" srcOrd="0" destOrd="0" presId="urn:microsoft.com/office/officeart/2008/layout/LinedList"/>
    <dgm:cxn modelId="{3D9EA7EC-A725-42A1-AE19-D7EAED6C3735}" type="presParOf" srcId="{4BADA7A0-46C7-40C5-9F2A-E0495C33D593}" destId="{4E2E2E6D-A1A2-4B17-9135-1954E61A7B32}" srcOrd="1" destOrd="0" presId="urn:microsoft.com/office/officeart/2008/layout/LinedList"/>
    <dgm:cxn modelId="{F68D3FE4-A9EC-4DFC-B531-65CE9D958888}" type="presParOf" srcId="{4E2E2E6D-A1A2-4B17-9135-1954E61A7B32}" destId="{B65EAFF6-F29B-406B-A224-E9982CAA971E}" srcOrd="0" destOrd="0" presId="urn:microsoft.com/office/officeart/2008/layout/LinedList"/>
    <dgm:cxn modelId="{7DE560E2-CF2B-47EA-97E8-B1B338AD46CB}" type="presParOf" srcId="{4E2E2E6D-A1A2-4B17-9135-1954E61A7B32}" destId="{A44886AA-A9A6-417E-A4DD-5CB539A663A2}" srcOrd="1" destOrd="0" presId="urn:microsoft.com/office/officeart/2008/layout/LinedList"/>
    <dgm:cxn modelId="{2785694A-D2F9-48B6-B7C4-A72C3C834EB4}" type="presParOf" srcId="{4E2E2E6D-A1A2-4B17-9135-1954E61A7B32}" destId="{4E597B80-D9ED-49AD-90BE-76832FC02FE8}" srcOrd="2" destOrd="0" presId="urn:microsoft.com/office/officeart/2008/layout/LinedList"/>
    <dgm:cxn modelId="{71998FB5-2E7F-4CF8-A8A2-FA56C0196C7F}" type="presParOf" srcId="{4BADA7A0-46C7-40C5-9F2A-E0495C33D593}" destId="{235D2A89-2700-4728-B9A5-E9F00F1AE1A7}" srcOrd="2" destOrd="0" presId="urn:microsoft.com/office/officeart/2008/layout/LinedList"/>
    <dgm:cxn modelId="{A442D855-DA5F-4B2E-A0B3-BEFD44F01F4F}" type="presParOf" srcId="{4BADA7A0-46C7-40C5-9F2A-E0495C33D593}" destId="{394D1E59-CB1F-4189-B000-325C46787468}" srcOrd="3" destOrd="0" presId="urn:microsoft.com/office/officeart/2008/layout/LinedList"/>
    <dgm:cxn modelId="{AAB5CE0A-34DE-4526-AF1A-49E009E82057}" type="presParOf" srcId="{4BADA7A0-46C7-40C5-9F2A-E0495C33D593}" destId="{48546E70-AABA-4396-AB5D-76B62C138911}" srcOrd="4" destOrd="0" presId="urn:microsoft.com/office/officeart/2008/layout/LinedList"/>
    <dgm:cxn modelId="{5EBB10B7-ACF4-43AB-8640-7A5C2D08E834}" type="presParOf" srcId="{48546E70-AABA-4396-AB5D-76B62C138911}" destId="{36FDEA69-DAC0-46D8-BC3E-F0F1095DBAEC}" srcOrd="0" destOrd="0" presId="urn:microsoft.com/office/officeart/2008/layout/LinedList"/>
    <dgm:cxn modelId="{F872C97A-1C11-4637-8808-4B638E85AB4F}" type="presParOf" srcId="{48546E70-AABA-4396-AB5D-76B62C138911}" destId="{A9CE07C8-3227-4160-8ECA-2D1815D10E18}" srcOrd="1" destOrd="0" presId="urn:microsoft.com/office/officeart/2008/layout/LinedList"/>
    <dgm:cxn modelId="{544F8CA0-82FA-4456-B349-F9ADEAA7B1D6}" type="presParOf" srcId="{48546E70-AABA-4396-AB5D-76B62C138911}" destId="{CECB3588-1A01-463E-BA83-41C8F51025FF}" srcOrd="2" destOrd="0" presId="urn:microsoft.com/office/officeart/2008/layout/LinedList"/>
    <dgm:cxn modelId="{909705C6-1C3F-470E-8593-BDE309277E45}" type="presParOf" srcId="{4BADA7A0-46C7-40C5-9F2A-E0495C33D593}" destId="{E1D6E97F-080E-48EF-8D8B-B263969D24D4}" srcOrd="5" destOrd="0" presId="urn:microsoft.com/office/officeart/2008/layout/LinedList"/>
    <dgm:cxn modelId="{8D8336E8-F7CF-43CD-8FEE-4D1C6C1BD8B2}" type="presParOf" srcId="{4BADA7A0-46C7-40C5-9F2A-E0495C33D593}" destId="{E300722C-98ED-46A5-A642-D3F225121BF8}" srcOrd="6" destOrd="0" presId="urn:microsoft.com/office/officeart/2008/layout/LinedList"/>
    <dgm:cxn modelId="{959F61DC-66E2-4D6F-AAAF-01973FCB6CE1}" type="presParOf" srcId="{4BADA7A0-46C7-40C5-9F2A-E0495C33D593}" destId="{C8EE922D-612C-4934-B533-BADA86BDB52F}" srcOrd="7" destOrd="0" presId="urn:microsoft.com/office/officeart/2008/layout/LinedList"/>
    <dgm:cxn modelId="{B0F5DFE4-E67C-4212-8DC2-1888FC83F2FB}" type="presParOf" srcId="{C8EE922D-612C-4934-B533-BADA86BDB52F}" destId="{8B4E1B52-5BD5-4AF4-A2E5-6D3BB0C8ABD7}" srcOrd="0" destOrd="0" presId="urn:microsoft.com/office/officeart/2008/layout/LinedList"/>
    <dgm:cxn modelId="{9C3DA278-D69B-4CCC-A21F-9E72091AA2DC}" type="presParOf" srcId="{C8EE922D-612C-4934-B533-BADA86BDB52F}" destId="{2CBB2411-6226-49EE-A263-80FD864E1022}" srcOrd="1" destOrd="0" presId="urn:microsoft.com/office/officeart/2008/layout/LinedList"/>
    <dgm:cxn modelId="{87068797-8533-4D6E-8093-3B08574FFCDC}" type="presParOf" srcId="{C8EE922D-612C-4934-B533-BADA86BDB52F}" destId="{499227D8-36B4-40F9-8961-CDCA06FED349}" srcOrd="2" destOrd="0" presId="urn:microsoft.com/office/officeart/2008/layout/LinedList"/>
    <dgm:cxn modelId="{20D00ECC-DAE2-46D9-A907-C491B6BF138A}" type="presParOf" srcId="{4BADA7A0-46C7-40C5-9F2A-E0495C33D593}" destId="{8ADD4543-6FA0-4A9F-8534-C370E51D5AC7}" srcOrd="8" destOrd="0" presId="urn:microsoft.com/office/officeart/2008/layout/LinedList"/>
    <dgm:cxn modelId="{F1C97B91-F62B-47DC-AB69-067CF06DEEB0}" type="presParOf" srcId="{4BADA7A0-46C7-40C5-9F2A-E0495C33D593}" destId="{A23B3545-F671-49E4-A3E3-0CE8DD29C019}" srcOrd="9" destOrd="0" presId="urn:microsoft.com/office/officeart/2008/layout/LinedList"/>
    <dgm:cxn modelId="{5813DF83-8D40-47E8-98C4-5507DC4B8687}" type="presParOf" srcId="{4BADA7A0-46C7-40C5-9F2A-E0495C33D593}" destId="{814B52F6-A366-44BA-A13E-B03A7CC729EB}" srcOrd="10" destOrd="0" presId="urn:microsoft.com/office/officeart/2008/layout/LinedList"/>
    <dgm:cxn modelId="{188B5C35-C214-4345-924D-69AC71223871}" type="presParOf" srcId="{814B52F6-A366-44BA-A13E-B03A7CC729EB}" destId="{559D3023-5AB1-4786-AFFE-232A3FDF044E}" srcOrd="0" destOrd="0" presId="urn:microsoft.com/office/officeart/2008/layout/LinedList"/>
    <dgm:cxn modelId="{5124429B-EF49-4495-8F18-94844419C7D3}" type="presParOf" srcId="{814B52F6-A366-44BA-A13E-B03A7CC729EB}" destId="{9277C1CA-384D-4B93-B8F1-3363D92B4D94}" srcOrd="1" destOrd="0" presId="urn:microsoft.com/office/officeart/2008/layout/LinedList"/>
    <dgm:cxn modelId="{13DAF35A-B20E-448F-B523-F9FE9034E9D6}" type="presParOf" srcId="{814B52F6-A366-44BA-A13E-B03A7CC729EB}" destId="{F65C328B-6F5E-4344-9671-E4751F1DE62D}" srcOrd="2" destOrd="0" presId="urn:microsoft.com/office/officeart/2008/layout/LinedList"/>
    <dgm:cxn modelId="{112E9900-26B2-4033-958C-0F3F3C3F1A13}" type="presParOf" srcId="{4BADA7A0-46C7-40C5-9F2A-E0495C33D593}" destId="{8E15F8F7-1264-4EB8-BAEC-ABA73C3FC13A}" srcOrd="11" destOrd="0" presId="urn:microsoft.com/office/officeart/2008/layout/LinedList"/>
    <dgm:cxn modelId="{5C729DA0-4B75-439F-AF72-36902CFE1C2D}" type="presParOf" srcId="{4BADA7A0-46C7-40C5-9F2A-E0495C33D593}" destId="{A18828A7-CD8B-442B-9606-D945E5DA5F1C}" srcOrd="12" destOrd="0" presId="urn:microsoft.com/office/officeart/2008/layout/LinedList"/>
    <dgm:cxn modelId="{B706694F-53AE-4CA7-A07F-E5A8A2BFF2B5}" type="presParOf" srcId="{4BADA7A0-46C7-40C5-9F2A-E0495C33D593}" destId="{5B7054D9-6FB9-4153-A83E-5A27707AC8F1}" srcOrd="13" destOrd="0" presId="urn:microsoft.com/office/officeart/2008/layout/LinedList"/>
    <dgm:cxn modelId="{DB38A7A6-28D4-48A3-8A69-A19FBC9BE3CD}" type="presParOf" srcId="{5B7054D9-6FB9-4153-A83E-5A27707AC8F1}" destId="{95A524B5-7782-4538-8E1E-284A0F6CA185}" srcOrd="0" destOrd="0" presId="urn:microsoft.com/office/officeart/2008/layout/LinedList"/>
    <dgm:cxn modelId="{CC16E9A9-CDB9-48B6-A788-FC7C0F741EC4}" type="presParOf" srcId="{5B7054D9-6FB9-4153-A83E-5A27707AC8F1}" destId="{13ACF54C-22DD-4B15-B6DA-93E5141E4B16}" srcOrd="1" destOrd="0" presId="urn:microsoft.com/office/officeart/2008/layout/LinedList"/>
    <dgm:cxn modelId="{CFE770D7-7EA9-411A-8940-B3E5FE46946B}" type="presParOf" srcId="{5B7054D9-6FB9-4153-A83E-5A27707AC8F1}" destId="{04FF36BA-8C79-4E81-96CD-CD25DA0DEC18}" srcOrd="2" destOrd="0" presId="urn:microsoft.com/office/officeart/2008/layout/LinedList"/>
    <dgm:cxn modelId="{B3B920F4-6A63-4752-BD7D-E43D9924072E}" type="presParOf" srcId="{4BADA7A0-46C7-40C5-9F2A-E0495C33D593}" destId="{270F48A2-1AE3-4FB3-8DD0-E9EF1379C3F7}" srcOrd="14" destOrd="0" presId="urn:microsoft.com/office/officeart/2008/layout/LinedList"/>
    <dgm:cxn modelId="{A7BA4C3A-7714-40E9-B048-84D32ADFE21D}" type="presParOf" srcId="{4BADA7A0-46C7-40C5-9F2A-E0495C33D593}" destId="{928F5EC9-8986-477A-8C82-BD075F268196}" srcOrd="15" destOrd="0" presId="urn:microsoft.com/office/officeart/2008/layout/LinedList"/>
    <dgm:cxn modelId="{F9B2656B-68BA-4929-A213-D9E1E91E654C}" type="presParOf" srcId="{4BADA7A0-46C7-40C5-9F2A-E0495C33D593}" destId="{E742E4F6-D23A-4706-93CA-40F6887F9902}" srcOrd="16" destOrd="0" presId="urn:microsoft.com/office/officeart/2008/layout/LinedList"/>
    <dgm:cxn modelId="{5472CFC8-A2D2-4AC5-A6C6-557F0761C5F3}" type="presParOf" srcId="{E742E4F6-D23A-4706-93CA-40F6887F9902}" destId="{785C6525-5C6B-4293-90EC-7B6589070342}" srcOrd="0" destOrd="0" presId="urn:microsoft.com/office/officeart/2008/layout/LinedList"/>
    <dgm:cxn modelId="{2D4388E1-1DDC-4FBB-8CBC-F74FCCE297CB}" type="presParOf" srcId="{E742E4F6-D23A-4706-93CA-40F6887F9902}" destId="{4FA809F5-C062-4B90-94F0-4CB46E9F34EA}" srcOrd="1" destOrd="0" presId="urn:microsoft.com/office/officeart/2008/layout/LinedList"/>
    <dgm:cxn modelId="{93BE8428-8B95-4707-8F7A-E28E13A5B1FD}" type="presParOf" srcId="{E742E4F6-D23A-4706-93CA-40F6887F9902}" destId="{55C2958C-2B4F-4B3F-AFDF-654B877D00EE}" srcOrd="2" destOrd="0" presId="urn:microsoft.com/office/officeart/2008/layout/LinedList"/>
    <dgm:cxn modelId="{4D29568D-6911-4BA4-906F-0465736D737A}" type="presParOf" srcId="{4BADA7A0-46C7-40C5-9F2A-E0495C33D593}" destId="{F010DB9C-43B1-4873-88B7-F61D35D52CFB}" srcOrd="17" destOrd="0" presId="urn:microsoft.com/office/officeart/2008/layout/LinedList"/>
    <dgm:cxn modelId="{EEE7AC16-702C-4DC5-8227-BAA96F96B3D3}" type="presParOf" srcId="{4BADA7A0-46C7-40C5-9F2A-E0495C33D593}" destId="{21949E4C-3A6B-4A20-8CDF-09163061084F}" srcOrd="18" destOrd="0" presId="urn:microsoft.com/office/officeart/2008/layout/LinedList"/>
    <dgm:cxn modelId="{4EB6CEE3-0BE1-42A5-9998-CA6451DA460E}" type="presParOf" srcId="{4BADA7A0-46C7-40C5-9F2A-E0495C33D593}" destId="{BCEAC1E1-FE5C-41CC-9F2E-E7F136573AE9}" srcOrd="19" destOrd="0" presId="urn:microsoft.com/office/officeart/2008/layout/LinedList"/>
    <dgm:cxn modelId="{CE02B0ED-1991-4C77-8E2C-8AB0CEA90F31}" type="presParOf" srcId="{BCEAC1E1-FE5C-41CC-9F2E-E7F136573AE9}" destId="{FDEF906E-1FA4-4FB2-B1D1-38C8A796A565}" srcOrd="0" destOrd="0" presId="urn:microsoft.com/office/officeart/2008/layout/LinedList"/>
    <dgm:cxn modelId="{E3B95BD3-27C8-4250-80EC-BC96181AB4F7}" type="presParOf" srcId="{BCEAC1E1-FE5C-41CC-9F2E-E7F136573AE9}" destId="{CA0F3500-7B59-4699-89FC-2A850308E2C4}" srcOrd="1" destOrd="0" presId="urn:microsoft.com/office/officeart/2008/layout/LinedList"/>
    <dgm:cxn modelId="{FFAD3B3B-DBD3-402C-B852-D3A3EF303E8A}" type="presParOf" srcId="{BCEAC1E1-FE5C-41CC-9F2E-E7F136573AE9}" destId="{04AF2233-1629-4476-ABA9-7A163E3C8BF9}" srcOrd="2" destOrd="0" presId="urn:microsoft.com/office/officeart/2008/layout/LinedList"/>
    <dgm:cxn modelId="{C04BA215-292E-4FC7-BDA4-C7705A1ACA6D}" type="presParOf" srcId="{4BADA7A0-46C7-40C5-9F2A-E0495C33D593}" destId="{F6DCB9EE-FB0A-4DEC-9934-44D3F1D32F74}" srcOrd="20" destOrd="0" presId="urn:microsoft.com/office/officeart/2008/layout/LinedList"/>
    <dgm:cxn modelId="{87F0D799-E59B-4F2F-826A-194ED8E1C69F}" type="presParOf" srcId="{4BADA7A0-46C7-40C5-9F2A-E0495C33D593}" destId="{FE3F8BFF-2272-4072-83B6-06B4B4C77574}" srcOrd="21" destOrd="0" presId="urn:microsoft.com/office/officeart/2008/layout/LinedList"/>
    <dgm:cxn modelId="{0C5C932D-E76D-4002-8E56-0F0157A8F6AA}" type="presParOf" srcId="{4BADA7A0-46C7-40C5-9F2A-E0495C33D593}" destId="{888A9317-FEA2-4328-AA2E-FE4289988740}" srcOrd="22" destOrd="0" presId="urn:microsoft.com/office/officeart/2008/layout/LinedList"/>
    <dgm:cxn modelId="{B3761EA0-9399-48D0-9C1F-732536DC7A55}" type="presParOf" srcId="{888A9317-FEA2-4328-AA2E-FE4289988740}" destId="{4F451DB2-A45D-4AAA-A871-B99B7BBCE62D}" srcOrd="0" destOrd="0" presId="urn:microsoft.com/office/officeart/2008/layout/LinedList"/>
    <dgm:cxn modelId="{D36B2FC3-D145-4C91-9721-9DD5787BD67B}" type="presParOf" srcId="{888A9317-FEA2-4328-AA2E-FE4289988740}" destId="{3EE69C34-7DA8-4635-B3A1-377BD7785BC9}" srcOrd="1" destOrd="0" presId="urn:microsoft.com/office/officeart/2008/layout/LinedList"/>
    <dgm:cxn modelId="{C297DF36-B811-45EB-84C8-F67A85C97459}" type="presParOf" srcId="{888A9317-FEA2-4328-AA2E-FE4289988740}" destId="{42ABFDCC-81F3-41C8-A65F-87717CE27AE9}" srcOrd="2" destOrd="0" presId="urn:microsoft.com/office/officeart/2008/layout/LinedList"/>
    <dgm:cxn modelId="{2AA0689F-94CD-4436-A0D4-F7F25B3F125D}" type="presParOf" srcId="{4BADA7A0-46C7-40C5-9F2A-E0495C33D593}" destId="{4DE7E607-F553-469F-A35C-2B4D0738AD01}" srcOrd="23" destOrd="0" presId="urn:microsoft.com/office/officeart/2008/layout/LinedList"/>
    <dgm:cxn modelId="{D96E3C19-8BDA-4DA7-9621-61376D987313}" type="presParOf" srcId="{4BADA7A0-46C7-40C5-9F2A-E0495C33D593}" destId="{B387C38D-BC3A-421B-B352-49B539DDF46D}" srcOrd="24" destOrd="0" presId="urn:microsoft.com/office/officeart/2008/layout/LinedList"/>
    <dgm:cxn modelId="{3225A299-0020-47EA-B3A6-E09C524D05FE}" type="presParOf" srcId="{4BADA7A0-46C7-40C5-9F2A-E0495C33D593}" destId="{0BD1B360-03A9-4290-A94C-8342226CF054}" srcOrd="25" destOrd="0" presId="urn:microsoft.com/office/officeart/2008/layout/LinedList"/>
    <dgm:cxn modelId="{3CB81094-C2A9-486F-8F66-0D55D46FE407}" type="presParOf" srcId="{0BD1B360-03A9-4290-A94C-8342226CF054}" destId="{77FE2D83-5ADB-41CE-B540-5FD1E4369D76}" srcOrd="0" destOrd="0" presId="urn:microsoft.com/office/officeart/2008/layout/LinedList"/>
    <dgm:cxn modelId="{A890B2EC-64EB-497D-93B6-71DDF4B8A27E}" type="presParOf" srcId="{0BD1B360-03A9-4290-A94C-8342226CF054}" destId="{B4A36B8A-B4A8-4372-9DE8-246760D645E5}" srcOrd="1" destOrd="0" presId="urn:microsoft.com/office/officeart/2008/layout/LinedList"/>
    <dgm:cxn modelId="{C6707685-6A97-4F31-A727-AA219F78F1B6}" type="presParOf" srcId="{0BD1B360-03A9-4290-A94C-8342226CF054}" destId="{41B53CDC-1F2D-4138-92EE-D966A269C638}" srcOrd="2" destOrd="0" presId="urn:microsoft.com/office/officeart/2008/layout/LinedList"/>
    <dgm:cxn modelId="{4B1962BF-C476-497A-8786-12A440D1B0BC}" type="presParOf" srcId="{4BADA7A0-46C7-40C5-9F2A-E0495C33D593}" destId="{2B323730-F043-495B-BD96-E60F138EF33C}" srcOrd="26" destOrd="0" presId="urn:microsoft.com/office/officeart/2008/layout/LinedList"/>
    <dgm:cxn modelId="{B40EF279-7444-4275-A31B-A4804A2A3EEA}" type="presParOf" srcId="{4BADA7A0-46C7-40C5-9F2A-E0495C33D593}" destId="{01D7C873-7F38-4CCD-9FCD-AE7CF4B9CDAD}"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E89FC3-871C-48FD-96EF-4594AE7A86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5C3A867-A75E-4738-86EC-285864A39A9D}">
      <dgm:prSet phldrT="[Text]" phldr="1"/>
      <dgm:spPr/>
      <dgm:t>
        <a:bodyPr/>
        <a:lstStyle/>
        <a:p>
          <a:endParaRPr lang="en-US"/>
        </a:p>
      </dgm:t>
    </dgm:pt>
    <dgm:pt modelId="{29C65143-7C50-4479-AD77-E5AE0952B029}" type="parTrans" cxnId="{721DC842-0037-4AE0-B11F-BDD6D03F4D38}">
      <dgm:prSet/>
      <dgm:spPr/>
      <dgm:t>
        <a:bodyPr/>
        <a:lstStyle/>
        <a:p>
          <a:endParaRPr lang="en-US"/>
        </a:p>
      </dgm:t>
    </dgm:pt>
    <dgm:pt modelId="{44707291-9F98-4FD7-9CC7-A951B2BFED39}" type="sibTrans" cxnId="{721DC842-0037-4AE0-B11F-BDD6D03F4D38}">
      <dgm:prSet/>
      <dgm:spPr/>
      <dgm:t>
        <a:bodyPr/>
        <a:lstStyle/>
        <a:p>
          <a:endParaRPr lang="en-US"/>
        </a:p>
      </dgm:t>
    </dgm:pt>
    <dgm:pt modelId="{BF2D6989-3A8A-44C5-846A-EB5D02AEF043}">
      <dgm:prSet phldrT="[Text]" custT="1"/>
      <dgm:spPr/>
      <dgm:t>
        <a:bodyPr anchor="ctr"/>
        <a:lstStyle/>
        <a:p>
          <a:r>
            <a:rPr lang="en-US" sz="1600">
              <a:latin typeface="Times New Roman" panose="02020603050405020304" pitchFamily="18" charset="0"/>
              <a:cs typeface="Times New Roman" panose="02020603050405020304" pitchFamily="18" charset="0"/>
            </a:rPr>
            <a:t>Cung cấp một triển khai cụ thể cho phương thức được kế thừa từ lớp cha</a:t>
          </a:r>
        </a:p>
      </dgm:t>
    </dgm:pt>
    <dgm:pt modelId="{7F5A33A0-650A-4315-89C8-B135207D186C}" type="parTrans" cxnId="{727EFDA7-F4CB-4848-9560-6C86053595AF}">
      <dgm:prSet/>
      <dgm:spPr/>
      <dgm:t>
        <a:bodyPr/>
        <a:lstStyle/>
        <a:p>
          <a:endParaRPr lang="en-US"/>
        </a:p>
      </dgm:t>
    </dgm:pt>
    <dgm:pt modelId="{FA07CE5C-A293-479E-90C3-A7F0631BE22D}" type="sibTrans" cxnId="{727EFDA7-F4CB-4848-9560-6C86053595AF}">
      <dgm:prSet/>
      <dgm:spPr/>
      <dgm:t>
        <a:bodyPr/>
        <a:lstStyle/>
        <a:p>
          <a:endParaRPr lang="en-US"/>
        </a:p>
      </dgm:t>
    </dgm:pt>
    <dgm:pt modelId="{0D7D6541-BBA0-44A2-8B90-B6EEE47D88EF}">
      <dgm:prSet phldrT="[Text]" custT="1"/>
      <dgm:spPr/>
      <dgm:t>
        <a:bodyPr anchor="ctr"/>
        <a:lstStyle/>
        <a:p>
          <a:r>
            <a:rPr lang="en-US" sz="1600">
              <a:latin typeface="Times New Roman" panose="02020603050405020304" pitchFamily="18" charset="0"/>
              <a:cs typeface="Times New Roman" panose="02020603050405020304" pitchFamily="18" charset="0"/>
            </a:rPr>
            <a:t>Các phương thức phải có cùng tên, cùng tham số truyền vào</a:t>
          </a:r>
        </a:p>
      </dgm:t>
    </dgm:pt>
    <dgm:pt modelId="{218EA15D-2C4F-46A9-A651-F0FAD4AF3936}" type="parTrans" cxnId="{519B31E3-2EC4-4FBB-8D81-D71DB3BDFCE0}">
      <dgm:prSet/>
      <dgm:spPr/>
      <dgm:t>
        <a:bodyPr/>
        <a:lstStyle/>
        <a:p>
          <a:endParaRPr lang="en-US"/>
        </a:p>
      </dgm:t>
    </dgm:pt>
    <dgm:pt modelId="{B7229130-4D51-45CD-8DEE-367ED9308965}" type="sibTrans" cxnId="{519B31E3-2EC4-4FBB-8D81-D71DB3BDFCE0}">
      <dgm:prSet/>
      <dgm:spPr/>
      <dgm:t>
        <a:bodyPr/>
        <a:lstStyle/>
        <a:p>
          <a:endParaRPr lang="en-US"/>
        </a:p>
      </dgm:t>
    </dgm:pt>
    <dgm:pt modelId="{5CB0A8FA-DBEB-4F26-8701-EECDDD09639B}">
      <dgm:prSet phldrT="[Text]" custT="1"/>
      <dgm:spPr/>
      <dgm:t>
        <a:bodyPr anchor="ctr"/>
        <a:lstStyle/>
        <a:p>
          <a:r>
            <a:rPr lang="en-US" sz="1600">
              <a:latin typeface="Times New Roman" panose="02020603050405020304" pitchFamily="18" charset="0"/>
              <a:cs typeface="Times New Roman" panose="02020603050405020304" pitchFamily="18" charset="0"/>
            </a:rPr>
            <a:t>Phương thức được ghi đè không được giảm quyền truy nhập so với phương thức cha</a:t>
          </a:r>
        </a:p>
      </dgm:t>
    </dgm:pt>
    <dgm:pt modelId="{7D8B8BDC-7160-4930-92C4-85689AE32965}" type="parTrans" cxnId="{78F606F8-10C2-4DF7-A5B2-3662FFA4E869}">
      <dgm:prSet/>
      <dgm:spPr/>
      <dgm:t>
        <a:bodyPr/>
        <a:lstStyle/>
        <a:p>
          <a:endParaRPr lang="en-US"/>
        </a:p>
      </dgm:t>
    </dgm:pt>
    <dgm:pt modelId="{468EAB4A-1917-4F41-8544-B708AB0AEB1C}" type="sibTrans" cxnId="{78F606F8-10C2-4DF7-A5B2-3662FFA4E869}">
      <dgm:prSet/>
      <dgm:spPr/>
      <dgm:t>
        <a:bodyPr/>
        <a:lstStyle/>
        <a:p>
          <a:endParaRPr lang="en-US"/>
        </a:p>
      </dgm:t>
    </dgm:pt>
    <dgm:pt modelId="{2A3BBCC7-D992-4292-B807-0B80872ED1B3}">
      <dgm:prSet phldrT="[Text]" custT="1"/>
      <dgm:spPr/>
      <dgm:t>
        <a:bodyPr anchor="ctr"/>
        <a:lstStyle/>
        <a:p>
          <a:r>
            <a:rPr lang="en-US" sz="1600">
              <a:latin typeface="Times New Roman" panose="02020603050405020304" pitchFamily="18" charset="0"/>
              <a:cs typeface="Times New Roman" panose="02020603050405020304" pitchFamily="18" charset="0"/>
            </a:rPr>
            <a:t>Các phương thức final, static, private không thể ghi đè</a:t>
          </a:r>
        </a:p>
      </dgm:t>
    </dgm:pt>
    <dgm:pt modelId="{6A754F73-E15D-4B5C-9D8D-6BDAE9E5F46F}" type="parTrans" cxnId="{8A5A4232-BB09-44E9-921B-DDDCA100CFA7}">
      <dgm:prSet/>
      <dgm:spPr/>
      <dgm:t>
        <a:bodyPr/>
        <a:lstStyle/>
        <a:p>
          <a:endParaRPr lang="en-US"/>
        </a:p>
      </dgm:t>
    </dgm:pt>
    <dgm:pt modelId="{5EA2CDF1-E0B7-4C2A-8450-5B9AAA318F1D}" type="sibTrans" cxnId="{8A5A4232-BB09-44E9-921B-DDDCA100CFA7}">
      <dgm:prSet/>
      <dgm:spPr/>
      <dgm:t>
        <a:bodyPr/>
        <a:lstStyle/>
        <a:p>
          <a:endParaRPr lang="en-US"/>
        </a:p>
      </dgm:t>
    </dgm:pt>
    <dgm:pt modelId="{585618D9-07E5-423E-8C06-838EC807D5BF}" type="pres">
      <dgm:prSet presAssocID="{AFE89FC3-871C-48FD-96EF-4594AE7A86BC}" presName="vert0" presStyleCnt="0">
        <dgm:presLayoutVars>
          <dgm:dir/>
          <dgm:animOne val="branch"/>
          <dgm:animLvl val="lvl"/>
        </dgm:presLayoutVars>
      </dgm:prSet>
      <dgm:spPr/>
    </dgm:pt>
    <dgm:pt modelId="{821DF445-8F0F-4CDE-95E9-48843121CD5D}" type="pres">
      <dgm:prSet presAssocID="{65C3A867-A75E-4738-86EC-285864A39A9D}" presName="thickLine" presStyleLbl="alignNode1" presStyleIdx="0" presStyleCnt="1"/>
      <dgm:spPr/>
    </dgm:pt>
    <dgm:pt modelId="{21FDC042-008C-4EE9-99F5-03E07D351620}" type="pres">
      <dgm:prSet presAssocID="{65C3A867-A75E-4738-86EC-285864A39A9D}" presName="horz1" presStyleCnt="0"/>
      <dgm:spPr/>
    </dgm:pt>
    <dgm:pt modelId="{023913AE-6268-4AD4-AAA1-761A9CE49923}" type="pres">
      <dgm:prSet presAssocID="{65C3A867-A75E-4738-86EC-285864A39A9D}" presName="tx1" presStyleLbl="revTx" presStyleIdx="0" presStyleCnt="5"/>
      <dgm:spPr/>
    </dgm:pt>
    <dgm:pt modelId="{6843E98C-346B-46E3-A4DD-B76389C3CE68}" type="pres">
      <dgm:prSet presAssocID="{65C3A867-A75E-4738-86EC-285864A39A9D}" presName="vert1" presStyleCnt="0"/>
      <dgm:spPr/>
    </dgm:pt>
    <dgm:pt modelId="{48EBEF56-23A8-4DA0-ADC6-CC4E876242CB}" type="pres">
      <dgm:prSet presAssocID="{BF2D6989-3A8A-44C5-846A-EB5D02AEF043}" presName="vertSpace2a" presStyleCnt="0"/>
      <dgm:spPr/>
    </dgm:pt>
    <dgm:pt modelId="{52158293-E159-43E6-B16E-D838A9259329}" type="pres">
      <dgm:prSet presAssocID="{BF2D6989-3A8A-44C5-846A-EB5D02AEF043}" presName="horz2" presStyleCnt="0"/>
      <dgm:spPr/>
    </dgm:pt>
    <dgm:pt modelId="{9DA2D247-B04B-4622-9E61-8FE35B6C5BAF}" type="pres">
      <dgm:prSet presAssocID="{BF2D6989-3A8A-44C5-846A-EB5D02AEF043}" presName="horzSpace2" presStyleCnt="0"/>
      <dgm:spPr/>
    </dgm:pt>
    <dgm:pt modelId="{969EB55B-5CAA-441F-B806-468535F206A5}" type="pres">
      <dgm:prSet presAssocID="{BF2D6989-3A8A-44C5-846A-EB5D02AEF043}" presName="tx2" presStyleLbl="revTx" presStyleIdx="1" presStyleCnt="5" custScaleY="11609" custLinFactNeighborX="0" custLinFactNeighborY="-1980"/>
      <dgm:spPr/>
    </dgm:pt>
    <dgm:pt modelId="{961FCAA9-758C-44C7-845B-3DAF6FD7C9F8}" type="pres">
      <dgm:prSet presAssocID="{BF2D6989-3A8A-44C5-846A-EB5D02AEF043}" presName="vert2" presStyleCnt="0"/>
      <dgm:spPr/>
    </dgm:pt>
    <dgm:pt modelId="{8723A2B3-EE29-4DA1-8C6C-3CB580E23C15}" type="pres">
      <dgm:prSet presAssocID="{BF2D6989-3A8A-44C5-846A-EB5D02AEF043}" presName="thinLine2b" presStyleLbl="callout" presStyleIdx="0" presStyleCnt="4"/>
      <dgm:spPr/>
    </dgm:pt>
    <dgm:pt modelId="{65503BE0-AC82-4F70-982F-EA60962AFD9B}" type="pres">
      <dgm:prSet presAssocID="{BF2D6989-3A8A-44C5-846A-EB5D02AEF043}" presName="vertSpace2b" presStyleCnt="0"/>
      <dgm:spPr/>
    </dgm:pt>
    <dgm:pt modelId="{B9BC8E51-0148-4890-9990-036D2E5CA0F3}" type="pres">
      <dgm:prSet presAssocID="{0D7D6541-BBA0-44A2-8B90-B6EEE47D88EF}" presName="horz2" presStyleCnt="0"/>
      <dgm:spPr/>
    </dgm:pt>
    <dgm:pt modelId="{60FF4118-916A-49E0-A4C1-9A4A457773A0}" type="pres">
      <dgm:prSet presAssocID="{0D7D6541-BBA0-44A2-8B90-B6EEE47D88EF}" presName="horzSpace2" presStyleCnt="0"/>
      <dgm:spPr/>
    </dgm:pt>
    <dgm:pt modelId="{75EDA30E-AB62-4E57-A540-13616499ACB7}" type="pres">
      <dgm:prSet presAssocID="{0D7D6541-BBA0-44A2-8B90-B6EEE47D88EF}" presName="tx2" presStyleLbl="revTx" presStyleIdx="2" presStyleCnt="5" custScaleY="16041" custLinFactNeighborX="0" custLinFactNeighborY="-2666"/>
      <dgm:spPr/>
    </dgm:pt>
    <dgm:pt modelId="{1B664CA1-176D-49D5-BF12-42A36318449A}" type="pres">
      <dgm:prSet presAssocID="{0D7D6541-BBA0-44A2-8B90-B6EEE47D88EF}" presName="vert2" presStyleCnt="0"/>
      <dgm:spPr/>
    </dgm:pt>
    <dgm:pt modelId="{1D9EAA52-560E-44FE-8410-9281EF9A67BF}" type="pres">
      <dgm:prSet presAssocID="{0D7D6541-BBA0-44A2-8B90-B6EEE47D88EF}" presName="thinLine2b" presStyleLbl="callout" presStyleIdx="1" presStyleCnt="4"/>
      <dgm:spPr/>
    </dgm:pt>
    <dgm:pt modelId="{B3835092-681D-4A54-9287-B8A918C27A0A}" type="pres">
      <dgm:prSet presAssocID="{0D7D6541-BBA0-44A2-8B90-B6EEE47D88EF}" presName="vertSpace2b" presStyleCnt="0"/>
      <dgm:spPr/>
    </dgm:pt>
    <dgm:pt modelId="{F8D07716-C995-49D0-B788-52A8179C488B}" type="pres">
      <dgm:prSet presAssocID="{5CB0A8FA-DBEB-4F26-8701-EECDDD09639B}" presName="horz2" presStyleCnt="0"/>
      <dgm:spPr/>
    </dgm:pt>
    <dgm:pt modelId="{3C4F2DEB-9F3D-4373-91FF-4EE2F8F8F749}" type="pres">
      <dgm:prSet presAssocID="{5CB0A8FA-DBEB-4F26-8701-EECDDD09639B}" presName="horzSpace2" presStyleCnt="0"/>
      <dgm:spPr/>
    </dgm:pt>
    <dgm:pt modelId="{97E0DE3A-7D99-41DB-80D9-2420F3E5F8EF}" type="pres">
      <dgm:prSet presAssocID="{5CB0A8FA-DBEB-4F26-8701-EECDDD09639B}" presName="tx2" presStyleLbl="revTx" presStyleIdx="3" presStyleCnt="5" custScaleY="16283" custLinFactNeighborX="0" custLinFactNeighborY="-2881"/>
      <dgm:spPr/>
    </dgm:pt>
    <dgm:pt modelId="{D0418A6E-6280-43E0-A71B-22F732FC61DD}" type="pres">
      <dgm:prSet presAssocID="{5CB0A8FA-DBEB-4F26-8701-EECDDD09639B}" presName="vert2" presStyleCnt="0"/>
      <dgm:spPr/>
    </dgm:pt>
    <dgm:pt modelId="{CF623802-011D-4C8D-A25F-4641590D9124}" type="pres">
      <dgm:prSet presAssocID="{5CB0A8FA-DBEB-4F26-8701-EECDDD09639B}" presName="thinLine2b" presStyleLbl="callout" presStyleIdx="2" presStyleCnt="4"/>
      <dgm:spPr/>
    </dgm:pt>
    <dgm:pt modelId="{741F1F5C-37E1-43C2-B948-5E7242EAE146}" type="pres">
      <dgm:prSet presAssocID="{5CB0A8FA-DBEB-4F26-8701-EECDDD09639B}" presName="vertSpace2b" presStyleCnt="0"/>
      <dgm:spPr/>
    </dgm:pt>
    <dgm:pt modelId="{9B1B8980-4ECC-48E0-9ECB-AFCE9A6CD549}" type="pres">
      <dgm:prSet presAssocID="{2A3BBCC7-D992-4292-B807-0B80872ED1B3}" presName="horz2" presStyleCnt="0"/>
      <dgm:spPr/>
    </dgm:pt>
    <dgm:pt modelId="{7CBD73C8-9E71-4C22-900D-2C1B23315BC8}" type="pres">
      <dgm:prSet presAssocID="{2A3BBCC7-D992-4292-B807-0B80872ED1B3}" presName="horzSpace2" presStyleCnt="0"/>
      <dgm:spPr/>
    </dgm:pt>
    <dgm:pt modelId="{58E83F8B-9B8D-418E-9D45-4EE5E7CBCAD2}" type="pres">
      <dgm:prSet presAssocID="{2A3BBCC7-D992-4292-B807-0B80872ED1B3}" presName="tx2" presStyleLbl="revTx" presStyleIdx="4" presStyleCnt="5" custScaleY="17041" custLinFactNeighborX="0" custLinFactNeighborY="-2551"/>
      <dgm:spPr/>
    </dgm:pt>
    <dgm:pt modelId="{B105B538-12A2-47C7-974C-16CC36A60679}" type="pres">
      <dgm:prSet presAssocID="{2A3BBCC7-D992-4292-B807-0B80872ED1B3}" presName="vert2" presStyleCnt="0"/>
      <dgm:spPr/>
    </dgm:pt>
    <dgm:pt modelId="{76F5592C-47EF-4A48-B2EC-3B5FE98BB4D9}" type="pres">
      <dgm:prSet presAssocID="{2A3BBCC7-D992-4292-B807-0B80872ED1B3}" presName="thinLine2b" presStyleLbl="callout" presStyleIdx="3" presStyleCnt="4"/>
      <dgm:spPr/>
    </dgm:pt>
    <dgm:pt modelId="{3C09EE20-78D4-46B7-A938-2FF848C93469}" type="pres">
      <dgm:prSet presAssocID="{2A3BBCC7-D992-4292-B807-0B80872ED1B3}" presName="vertSpace2b" presStyleCnt="0"/>
      <dgm:spPr/>
    </dgm:pt>
  </dgm:ptLst>
  <dgm:cxnLst>
    <dgm:cxn modelId="{50F3C001-CE8F-4BE0-B943-F8C2EE2B6F50}" type="presOf" srcId="{65C3A867-A75E-4738-86EC-285864A39A9D}" destId="{023913AE-6268-4AD4-AAA1-761A9CE49923}" srcOrd="0" destOrd="0" presId="urn:microsoft.com/office/officeart/2008/layout/LinedList"/>
    <dgm:cxn modelId="{8A5A4232-BB09-44E9-921B-DDDCA100CFA7}" srcId="{65C3A867-A75E-4738-86EC-285864A39A9D}" destId="{2A3BBCC7-D992-4292-B807-0B80872ED1B3}" srcOrd="3" destOrd="0" parTransId="{6A754F73-E15D-4B5C-9D8D-6BDAE9E5F46F}" sibTransId="{5EA2CDF1-E0B7-4C2A-8450-5B9AAA318F1D}"/>
    <dgm:cxn modelId="{EAED643C-9280-49D9-A250-5AC956C317A2}" type="presOf" srcId="{5CB0A8FA-DBEB-4F26-8701-EECDDD09639B}" destId="{97E0DE3A-7D99-41DB-80D9-2420F3E5F8EF}" srcOrd="0" destOrd="0" presId="urn:microsoft.com/office/officeart/2008/layout/LinedList"/>
    <dgm:cxn modelId="{721DC842-0037-4AE0-B11F-BDD6D03F4D38}" srcId="{AFE89FC3-871C-48FD-96EF-4594AE7A86BC}" destId="{65C3A867-A75E-4738-86EC-285864A39A9D}" srcOrd="0" destOrd="0" parTransId="{29C65143-7C50-4479-AD77-E5AE0952B029}" sibTransId="{44707291-9F98-4FD7-9CC7-A951B2BFED39}"/>
    <dgm:cxn modelId="{8CA0B454-74E8-4056-AD2D-BB5D5AD858EA}" type="presOf" srcId="{BF2D6989-3A8A-44C5-846A-EB5D02AEF043}" destId="{969EB55B-5CAA-441F-B806-468535F206A5}" srcOrd="0" destOrd="0" presId="urn:microsoft.com/office/officeart/2008/layout/LinedList"/>
    <dgm:cxn modelId="{B90AE154-1458-4EED-B988-3959FF33601C}" type="presOf" srcId="{AFE89FC3-871C-48FD-96EF-4594AE7A86BC}" destId="{585618D9-07E5-423E-8C06-838EC807D5BF}" srcOrd="0" destOrd="0" presId="urn:microsoft.com/office/officeart/2008/layout/LinedList"/>
    <dgm:cxn modelId="{3F2C0677-7AA4-4B56-9D80-4701C3E2AF66}" type="presOf" srcId="{2A3BBCC7-D992-4292-B807-0B80872ED1B3}" destId="{58E83F8B-9B8D-418E-9D45-4EE5E7CBCAD2}" srcOrd="0" destOrd="0" presId="urn:microsoft.com/office/officeart/2008/layout/LinedList"/>
    <dgm:cxn modelId="{727EFDA7-F4CB-4848-9560-6C86053595AF}" srcId="{65C3A867-A75E-4738-86EC-285864A39A9D}" destId="{BF2D6989-3A8A-44C5-846A-EB5D02AEF043}" srcOrd="0" destOrd="0" parTransId="{7F5A33A0-650A-4315-89C8-B135207D186C}" sibTransId="{FA07CE5C-A293-479E-90C3-A7F0631BE22D}"/>
    <dgm:cxn modelId="{07E0DBB0-935A-4880-9772-DBCB3B890C2B}" type="presOf" srcId="{0D7D6541-BBA0-44A2-8B90-B6EEE47D88EF}" destId="{75EDA30E-AB62-4E57-A540-13616499ACB7}" srcOrd="0" destOrd="0" presId="urn:microsoft.com/office/officeart/2008/layout/LinedList"/>
    <dgm:cxn modelId="{519B31E3-2EC4-4FBB-8D81-D71DB3BDFCE0}" srcId="{65C3A867-A75E-4738-86EC-285864A39A9D}" destId="{0D7D6541-BBA0-44A2-8B90-B6EEE47D88EF}" srcOrd="1" destOrd="0" parTransId="{218EA15D-2C4F-46A9-A651-F0FAD4AF3936}" sibTransId="{B7229130-4D51-45CD-8DEE-367ED9308965}"/>
    <dgm:cxn modelId="{78F606F8-10C2-4DF7-A5B2-3662FFA4E869}" srcId="{65C3A867-A75E-4738-86EC-285864A39A9D}" destId="{5CB0A8FA-DBEB-4F26-8701-EECDDD09639B}" srcOrd="2" destOrd="0" parTransId="{7D8B8BDC-7160-4930-92C4-85689AE32965}" sibTransId="{468EAB4A-1917-4F41-8544-B708AB0AEB1C}"/>
    <dgm:cxn modelId="{77E5B6CC-6402-4DE5-B9B2-A52ECEDD8FC2}" type="presParOf" srcId="{585618D9-07E5-423E-8C06-838EC807D5BF}" destId="{821DF445-8F0F-4CDE-95E9-48843121CD5D}" srcOrd="0" destOrd="0" presId="urn:microsoft.com/office/officeart/2008/layout/LinedList"/>
    <dgm:cxn modelId="{59107921-5D0A-4D11-9850-6EB49C0D02CD}" type="presParOf" srcId="{585618D9-07E5-423E-8C06-838EC807D5BF}" destId="{21FDC042-008C-4EE9-99F5-03E07D351620}" srcOrd="1" destOrd="0" presId="urn:microsoft.com/office/officeart/2008/layout/LinedList"/>
    <dgm:cxn modelId="{7BC4A73F-7DC2-4957-993F-2ECEB634AB32}" type="presParOf" srcId="{21FDC042-008C-4EE9-99F5-03E07D351620}" destId="{023913AE-6268-4AD4-AAA1-761A9CE49923}" srcOrd="0" destOrd="0" presId="urn:microsoft.com/office/officeart/2008/layout/LinedList"/>
    <dgm:cxn modelId="{175EB53C-1F15-474C-9E4B-09F046D8F083}" type="presParOf" srcId="{21FDC042-008C-4EE9-99F5-03E07D351620}" destId="{6843E98C-346B-46E3-A4DD-B76389C3CE68}" srcOrd="1" destOrd="0" presId="urn:microsoft.com/office/officeart/2008/layout/LinedList"/>
    <dgm:cxn modelId="{DDCEEBF5-22D6-442F-9CC6-684D75B9FB73}" type="presParOf" srcId="{6843E98C-346B-46E3-A4DD-B76389C3CE68}" destId="{48EBEF56-23A8-4DA0-ADC6-CC4E876242CB}" srcOrd="0" destOrd="0" presId="urn:microsoft.com/office/officeart/2008/layout/LinedList"/>
    <dgm:cxn modelId="{D500D2ED-62B3-4EB2-BAFB-B15655B33ED9}" type="presParOf" srcId="{6843E98C-346B-46E3-A4DD-B76389C3CE68}" destId="{52158293-E159-43E6-B16E-D838A9259329}" srcOrd="1" destOrd="0" presId="urn:microsoft.com/office/officeart/2008/layout/LinedList"/>
    <dgm:cxn modelId="{167FE480-B640-4975-8DE5-3D26428A76B3}" type="presParOf" srcId="{52158293-E159-43E6-B16E-D838A9259329}" destId="{9DA2D247-B04B-4622-9E61-8FE35B6C5BAF}" srcOrd="0" destOrd="0" presId="urn:microsoft.com/office/officeart/2008/layout/LinedList"/>
    <dgm:cxn modelId="{C6AC1FCA-725E-4FC5-B7BF-A2A89B44B089}" type="presParOf" srcId="{52158293-E159-43E6-B16E-D838A9259329}" destId="{969EB55B-5CAA-441F-B806-468535F206A5}" srcOrd="1" destOrd="0" presId="urn:microsoft.com/office/officeart/2008/layout/LinedList"/>
    <dgm:cxn modelId="{08B26434-661E-4541-BE35-D62B5833CA7A}" type="presParOf" srcId="{52158293-E159-43E6-B16E-D838A9259329}" destId="{961FCAA9-758C-44C7-845B-3DAF6FD7C9F8}" srcOrd="2" destOrd="0" presId="urn:microsoft.com/office/officeart/2008/layout/LinedList"/>
    <dgm:cxn modelId="{6D132523-1A55-41A9-84D7-7E7A9AA80D90}" type="presParOf" srcId="{6843E98C-346B-46E3-A4DD-B76389C3CE68}" destId="{8723A2B3-EE29-4DA1-8C6C-3CB580E23C15}" srcOrd="2" destOrd="0" presId="urn:microsoft.com/office/officeart/2008/layout/LinedList"/>
    <dgm:cxn modelId="{7FEC4935-1447-4F08-AE2E-C3116B987B1D}" type="presParOf" srcId="{6843E98C-346B-46E3-A4DD-B76389C3CE68}" destId="{65503BE0-AC82-4F70-982F-EA60962AFD9B}" srcOrd="3" destOrd="0" presId="urn:microsoft.com/office/officeart/2008/layout/LinedList"/>
    <dgm:cxn modelId="{CA9179F3-FF10-4717-9DAA-4CE24957E2F7}" type="presParOf" srcId="{6843E98C-346B-46E3-A4DD-B76389C3CE68}" destId="{B9BC8E51-0148-4890-9990-036D2E5CA0F3}" srcOrd="4" destOrd="0" presId="urn:microsoft.com/office/officeart/2008/layout/LinedList"/>
    <dgm:cxn modelId="{105AFBEC-C4EE-496B-84E8-D5E7A127D8EA}" type="presParOf" srcId="{B9BC8E51-0148-4890-9990-036D2E5CA0F3}" destId="{60FF4118-916A-49E0-A4C1-9A4A457773A0}" srcOrd="0" destOrd="0" presId="urn:microsoft.com/office/officeart/2008/layout/LinedList"/>
    <dgm:cxn modelId="{7F089D25-866F-4C9D-BC30-A8B93A9AACB3}" type="presParOf" srcId="{B9BC8E51-0148-4890-9990-036D2E5CA0F3}" destId="{75EDA30E-AB62-4E57-A540-13616499ACB7}" srcOrd="1" destOrd="0" presId="urn:microsoft.com/office/officeart/2008/layout/LinedList"/>
    <dgm:cxn modelId="{DE9D1F44-D256-487F-BA06-B58D57BAB312}" type="presParOf" srcId="{B9BC8E51-0148-4890-9990-036D2E5CA0F3}" destId="{1B664CA1-176D-49D5-BF12-42A36318449A}" srcOrd="2" destOrd="0" presId="urn:microsoft.com/office/officeart/2008/layout/LinedList"/>
    <dgm:cxn modelId="{DD95AFB7-A6B2-4B35-A128-BACBB9E0153B}" type="presParOf" srcId="{6843E98C-346B-46E3-A4DD-B76389C3CE68}" destId="{1D9EAA52-560E-44FE-8410-9281EF9A67BF}" srcOrd="5" destOrd="0" presId="urn:microsoft.com/office/officeart/2008/layout/LinedList"/>
    <dgm:cxn modelId="{AF9383BA-EE20-44C4-99C1-7EC4C12E9831}" type="presParOf" srcId="{6843E98C-346B-46E3-A4DD-B76389C3CE68}" destId="{B3835092-681D-4A54-9287-B8A918C27A0A}" srcOrd="6" destOrd="0" presId="urn:microsoft.com/office/officeart/2008/layout/LinedList"/>
    <dgm:cxn modelId="{347B15CC-3172-4202-BB76-07609C18B772}" type="presParOf" srcId="{6843E98C-346B-46E3-A4DD-B76389C3CE68}" destId="{F8D07716-C995-49D0-B788-52A8179C488B}" srcOrd="7" destOrd="0" presId="urn:microsoft.com/office/officeart/2008/layout/LinedList"/>
    <dgm:cxn modelId="{87EAAAA3-2BCA-46D9-9D02-5D34C66623DF}" type="presParOf" srcId="{F8D07716-C995-49D0-B788-52A8179C488B}" destId="{3C4F2DEB-9F3D-4373-91FF-4EE2F8F8F749}" srcOrd="0" destOrd="0" presId="urn:microsoft.com/office/officeart/2008/layout/LinedList"/>
    <dgm:cxn modelId="{5972A02B-8844-489F-B838-F64962A3D547}" type="presParOf" srcId="{F8D07716-C995-49D0-B788-52A8179C488B}" destId="{97E0DE3A-7D99-41DB-80D9-2420F3E5F8EF}" srcOrd="1" destOrd="0" presId="urn:microsoft.com/office/officeart/2008/layout/LinedList"/>
    <dgm:cxn modelId="{45BD86B2-E8A6-41D5-BBD0-69489139B3CE}" type="presParOf" srcId="{F8D07716-C995-49D0-B788-52A8179C488B}" destId="{D0418A6E-6280-43E0-A71B-22F732FC61DD}" srcOrd="2" destOrd="0" presId="urn:microsoft.com/office/officeart/2008/layout/LinedList"/>
    <dgm:cxn modelId="{52CFDE8C-DE7C-495E-8F70-D0CD96C94339}" type="presParOf" srcId="{6843E98C-346B-46E3-A4DD-B76389C3CE68}" destId="{CF623802-011D-4C8D-A25F-4641590D9124}" srcOrd="8" destOrd="0" presId="urn:microsoft.com/office/officeart/2008/layout/LinedList"/>
    <dgm:cxn modelId="{7803CD75-6C24-4715-8D62-7BC9B4E35BA6}" type="presParOf" srcId="{6843E98C-346B-46E3-A4DD-B76389C3CE68}" destId="{741F1F5C-37E1-43C2-B948-5E7242EAE146}" srcOrd="9" destOrd="0" presId="urn:microsoft.com/office/officeart/2008/layout/LinedList"/>
    <dgm:cxn modelId="{F34ACA48-DD5E-47C4-8D69-B1C60454514F}" type="presParOf" srcId="{6843E98C-346B-46E3-A4DD-B76389C3CE68}" destId="{9B1B8980-4ECC-48E0-9ECB-AFCE9A6CD549}" srcOrd="10" destOrd="0" presId="urn:microsoft.com/office/officeart/2008/layout/LinedList"/>
    <dgm:cxn modelId="{053BE4BA-E775-48E6-B3FB-BB9A51E0E7F6}" type="presParOf" srcId="{9B1B8980-4ECC-48E0-9ECB-AFCE9A6CD549}" destId="{7CBD73C8-9E71-4C22-900D-2C1B23315BC8}" srcOrd="0" destOrd="0" presId="urn:microsoft.com/office/officeart/2008/layout/LinedList"/>
    <dgm:cxn modelId="{4436ED28-A82D-4620-B91D-340A1B7F588B}" type="presParOf" srcId="{9B1B8980-4ECC-48E0-9ECB-AFCE9A6CD549}" destId="{58E83F8B-9B8D-418E-9D45-4EE5E7CBCAD2}" srcOrd="1" destOrd="0" presId="urn:microsoft.com/office/officeart/2008/layout/LinedList"/>
    <dgm:cxn modelId="{5D9699CB-575B-4D83-BBE6-90C5A5E5135B}" type="presParOf" srcId="{9B1B8980-4ECC-48E0-9ECB-AFCE9A6CD549}" destId="{B105B538-12A2-47C7-974C-16CC36A60679}" srcOrd="2" destOrd="0" presId="urn:microsoft.com/office/officeart/2008/layout/LinedList"/>
    <dgm:cxn modelId="{D7F7316E-3F0B-4A21-9C1C-97070B2E1109}" type="presParOf" srcId="{6843E98C-346B-46E3-A4DD-B76389C3CE68}" destId="{76F5592C-47EF-4A48-B2EC-3B5FE98BB4D9}" srcOrd="11" destOrd="0" presId="urn:microsoft.com/office/officeart/2008/layout/LinedList"/>
    <dgm:cxn modelId="{14E89AE1-F3B2-4FE1-A82E-AA9DAAF9A7B8}" type="presParOf" srcId="{6843E98C-346B-46E3-A4DD-B76389C3CE68}" destId="{3C09EE20-78D4-46B7-A938-2FF848C93469}"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DFE50-C4EE-4000-A156-1AFFC7AAE681}">
      <dsp:nvSpPr>
        <dsp:cNvPr id="0" name=""/>
        <dsp:cNvSpPr/>
      </dsp:nvSpPr>
      <dsp:spPr>
        <a:xfrm>
          <a:off x="0" y="0"/>
          <a:ext cx="77297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AF4D0-9F7B-47D1-8950-C61C520C9A3E}">
      <dsp:nvSpPr>
        <dsp:cNvPr id="0" name=""/>
        <dsp:cNvSpPr/>
      </dsp:nvSpPr>
      <dsp:spPr>
        <a:xfrm>
          <a:off x="0" y="0"/>
          <a:ext cx="1545945" cy="5334293"/>
        </a:xfrm>
        <a:prstGeom prst="rect">
          <a:avLst/>
        </a:prstGeom>
        <a:gradFill rotWithShape="1">
          <a:gsLst>
            <a:gs pos="0">
              <a:schemeClr val="accent4">
                <a:tint val="80000"/>
                <a:satMod val="107000"/>
                <a:lumMod val="103000"/>
              </a:schemeClr>
            </a:gs>
            <a:gs pos="100000">
              <a:schemeClr val="accent4">
                <a:tint val="82000"/>
                <a:satMod val="109000"/>
                <a:lumMod val="103000"/>
              </a:schemeClr>
            </a:gs>
          </a:gsLst>
          <a:lin ang="5400000" scaled="0"/>
        </a:gradFill>
        <a:ln w="6350"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endParaRPr lang="en-US" sz="3600" kern="1200">
            <a:latin typeface="Times New Roman" panose="02020603050405020304" pitchFamily="18" charset="0"/>
            <a:cs typeface="Times New Roman" panose="02020603050405020304" pitchFamily="18" charset="0"/>
          </a:endParaRPr>
        </a:p>
      </dsp:txBody>
      <dsp:txXfrm>
        <a:off x="0" y="0"/>
        <a:ext cx="1545945" cy="5334293"/>
      </dsp:txXfrm>
    </dsp:sp>
    <dsp:sp modelId="{A44886AA-A9A6-417E-A4DD-5CB539A663A2}">
      <dsp:nvSpPr>
        <dsp:cNvPr id="0" name=""/>
        <dsp:cNvSpPr/>
      </dsp:nvSpPr>
      <dsp:spPr>
        <a:xfrm>
          <a:off x="1661891" y="172947"/>
          <a:ext cx="6067836" cy="41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Khai báo bằng từ khoá “abstract"</a:t>
          </a:r>
        </a:p>
      </dsp:txBody>
      <dsp:txXfrm>
        <a:off x="1661891" y="172947"/>
        <a:ext cx="6067836" cy="414348"/>
      </dsp:txXfrm>
    </dsp:sp>
    <dsp:sp modelId="{235D2A89-2700-4728-B9A5-E9F00F1AE1A7}">
      <dsp:nvSpPr>
        <dsp:cNvPr id="0" name=""/>
        <dsp:cNvSpPr/>
      </dsp:nvSpPr>
      <dsp:spPr>
        <a:xfrm>
          <a:off x="1545945" y="587296"/>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CE07C8-3227-4160-8ECA-2D1815D10E18}">
      <dsp:nvSpPr>
        <dsp:cNvPr id="0" name=""/>
        <dsp:cNvSpPr/>
      </dsp:nvSpPr>
      <dsp:spPr>
        <a:xfrm>
          <a:off x="1661891" y="760243"/>
          <a:ext cx="6067836" cy="39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Có phương thức abstract hoặc non-abstract</a:t>
          </a:r>
        </a:p>
      </dsp:txBody>
      <dsp:txXfrm>
        <a:off x="1661891" y="760243"/>
        <a:ext cx="6067836" cy="394874"/>
      </dsp:txXfrm>
    </dsp:sp>
    <dsp:sp modelId="{E1D6E97F-080E-48EF-8D8B-B263969D24D4}">
      <dsp:nvSpPr>
        <dsp:cNvPr id="0" name=""/>
        <dsp:cNvSpPr/>
      </dsp:nvSpPr>
      <dsp:spPr>
        <a:xfrm>
          <a:off x="1545945" y="1155118"/>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B2411-6226-49EE-A263-80FD864E1022}">
      <dsp:nvSpPr>
        <dsp:cNvPr id="0" name=""/>
        <dsp:cNvSpPr/>
      </dsp:nvSpPr>
      <dsp:spPr>
        <a:xfrm>
          <a:off x="1661891" y="1328066"/>
          <a:ext cx="6067836" cy="421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Không hỗ trợ đa kế thừa</a:t>
          </a:r>
        </a:p>
      </dsp:txBody>
      <dsp:txXfrm>
        <a:off x="1661891" y="1328066"/>
        <a:ext cx="6067836" cy="421335"/>
      </dsp:txXfrm>
    </dsp:sp>
    <dsp:sp modelId="{8ADD4543-6FA0-4A9F-8534-C370E51D5AC7}">
      <dsp:nvSpPr>
        <dsp:cNvPr id="0" name=""/>
        <dsp:cNvSpPr/>
      </dsp:nvSpPr>
      <dsp:spPr>
        <a:xfrm>
          <a:off x="1545945" y="1749401"/>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77C1CA-384D-4B93-B8F1-3363D92B4D94}">
      <dsp:nvSpPr>
        <dsp:cNvPr id="0" name=""/>
        <dsp:cNvSpPr/>
      </dsp:nvSpPr>
      <dsp:spPr>
        <a:xfrm>
          <a:off x="1661891" y="1922349"/>
          <a:ext cx="6067836" cy="39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Không thể khởi tạo một đối tượng trực tiếp</a:t>
          </a:r>
        </a:p>
      </dsp:txBody>
      <dsp:txXfrm>
        <a:off x="1661891" y="1922349"/>
        <a:ext cx="6067836" cy="394874"/>
      </dsp:txXfrm>
    </dsp:sp>
    <dsp:sp modelId="{8E15F8F7-1264-4EB8-BAEC-ABA73C3FC13A}">
      <dsp:nvSpPr>
        <dsp:cNvPr id="0" name=""/>
        <dsp:cNvSpPr/>
      </dsp:nvSpPr>
      <dsp:spPr>
        <a:xfrm>
          <a:off x="1545945" y="2317223"/>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ACF54C-22DD-4B15-B6DA-93E5141E4B16}">
      <dsp:nvSpPr>
        <dsp:cNvPr id="0" name=""/>
        <dsp:cNvSpPr/>
      </dsp:nvSpPr>
      <dsp:spPr>
        <a:xfrm>
          <a:off x="1661891" y="2490171"/>
          <a:ext cx="6067836" cy="39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Biến static, non-static, final, non-final</a:t>
          </a:r>
        </a:p>
      </dsp:txBody>
      <dsp:txXfrm>
        <a:off x="1661891" y="2490171"/>
        <a:ext cx="6067836" cy="394874"/>
      </dsp:txXfrm>
    </dsp:sp>
    <dsp:sp modelId="{270F48A2-1AE3-4FB3-8DD0-E9EF1379C3F7}">
      <dsp:nvSpPr>
        <dsp:cNvPr id="0" name=""/>
        <dsp:cNvSpPr/>
      </dsp:nvSpPr>
      <dsp:spPr>
        <a:xfrm>
          <a:off x="1545945" y="2885045"/>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A809F5-C062-4B90-94F0-4CB46E9F34EA}">
      <dsp:nvSpPr>
        <dsp:cNvPr id="0" name=""/>
        <dsp:cNvSpPr/>
      </dsp:nvSpPr>
      <dsp:spPr>
        <a:xfrm>
          <a:off x="1661891" y="3057993"/>
          <a:ext cx="6067836" cy="39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Lớp kế thừa bắt buộc phải Override abstract method từ abstract class</a:t>
          </a:r>
        </a:p>
      </dsp:txBody>
      <dsp:txXfrm>
        <a:off x="1661891" y="3057993"/>
        <a:ext cx="6067836" cy="394874"/>
      </dsp:txXfrm>
    </dsp:sp>
    <dsp:sp modelId="{F010DB9C-43B1-4873-88B7-F61D35D52CFB}">
      <dsp:nvSpPr>
        <dsp:cNvPr id="0" name=""/>
        <dsp:cNvSpPr/>
      </dsp:nvSpPr>
      <dsp:spPr>
        <a:xfrm>
          <a:off x="1545945" y="3452867"/>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0F3500-7B59-4699-89FC-2A850308E2C4}">
      <dsp:nvSpPr>
        <dsp:cNvPr id="0" name=""/>
        <dsp:cNvSpPr/>
      </dsp:nvSpPr>
      <dsp:spPr>
        <a:xfrm>
          <a:off x="1661891" y="3625815"/>
          <a:ext cx="6067836" cy="39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Có thể kế thừa từ lớp khác hoặc implement multiple interface</a:t>
          </a:r>
        </a:p>
      </dsp:txBody>
      <dsp:txXfrm>
        <a:off x="1661891" y="3625815"/>
        <a:ext cx="6067836" cy="394874"/>
      </dsp:txXfrm>
    </dsp:sp>
    <dsp:sp modelId="{F6DCB9EE-FB0A-4DEC-9934-44D3F1D32F74}">
      <dsp:nvSpPr>
        <dsp:cNvPr id="0" name=""/>
        <dsp:cNvSpPr/>
      </dsp:nvSpPr>
      <dsp:spPr>
        <a:xfrm>
          <a:off x="1545945" y="4020690"/>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E69C34-7DA8-4635-B3A1-377BD7785BC9}">
      <dsp:nvSpPr>
        <dsp:cNvPr id="0" name=""/>
        <dsp:cNvSpPr/>
      </dsp:nvSpPr>
      <dsp:spPr>
        <a:xfrm>
          <a:off x="1661891" y="4193637"/>
          <a:ext cx="6067836" cy="39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endParaRPr lang="en-US" sz="1600" kern="1200">
            <a:latin typeface="Times New Roman" panose="02020603050405020304" pitchFamily="18" charset="0"/>
            <a:cs typeface="Times New Roman" panose="02020603050405020304" pitchFamily="18" charset="0"/>
          </a:endParaRPr>
        </a:p>
      </dsp:txBody>
      <dsp:txXfrm>
        <a:off x="1661891" y="4193637"/>
        <a:ext cx="6067836" cy="394874"/>
      </dsp:txXfrm>
    </dsp:sp>
    <dsp:sp modelId="{4DE7E607-F553-469F-A35C-2B4D0738AD01}">
      <dsp:nvSpPr>
        <dsp:cNvPr id="0" name=""/>
        <dsp:cNvSpPr/>
      </dsp:nvSpPr>
      <dsp:spPr>
        <a:xfrm>
          <a:off x="1545945" y="4588512"/>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A36B8A-B4A8-4372-9DE8-246760D645E5}">
      <dsp:nvSpPr>
        <dsp:cNvPr id="0" name=""/>
        <dsp:cNvSpPr/>
      </dsp:nvSpPr>
      <dsp:spPr>
        <a:xfrm>
          <a:off x="1661891" y="4120342"/>
          <a:ext cx="6067836" cy="39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Các lớp thành viên có thể là private hoặc protected</a:t>
          </a:r>
        </a:p>
      </dsp:txBody>
      <dsp:txXfrm>
        <a:off x="1661891" y="4120342"/>
        <a:ext cx="6067836" cy="394874"/>
      </dsp:txXfrm>
    </dsp:sp>
    <dsp:sp modelId="{2B323730-F043-495B-BD96-E60F138EF33C}">
      <dsp:nvSpPr>
        <dsp:cNvPr id="0" name=""/>
        <dsp:cNvSpPr/>
      </dsp:nvSpPr>
      <dsp:spPr>
        <a:xfrm>
          <a:off x="1545945" y="5156334"/>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DF445-8F0F-4CDE-95E9-48843121CD5D}">
      <dsp:nvSpPr>
        <dsp:cNvPr id="0" name=""/>
        <dsp:cNvSpPr/>
      </dsp:nvSpPr>
      <dsp:spPr>
        <a:xfrm>
          <a:off x="0" y="0"/>
          <a:ext cx="77297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3913AE-6268-4AD4-AAA1-761A9CE49923}">
      <dsp:nvSpPr>
        <dsp:cNvPr id="0" name=""/>
        <dsp:cNvSpPr/>
      </dsp:nvSpPr>
      <dsp:spPr>
        <a:xfrm>
          <a:off x="0" y="0"/>
          <a:ext cx="1545945" cy="5290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endParaRPr lang="en-US" sz="3700" kern="1200"/>
        </a:p>
      </dsp:txBody>
      <dsp:txXfrm>
        <a:off x="0" y="0"/>
        <a:ext cx="1545945" cy="5290609"/>
      </dsp:txXfrm>
    </dsp:sp>
    <dsp:sp modelId="{969EB55B-5CAA-441F-B806-468535F206A5}">
      <dsp:nvSpPr>
        <dsp:cNvPr id="0" name=""/>
        <dsp:cNvSpPr/>
      </dsp:nvSpPr>
      <dsp:spPr>
        <a:xfrm>
          <a:off x="1661891" y="159776"/>
          <a:ext cx="6067836" cy="614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Cung cấp một triển khai cụ thể cho phương thức được kế thừa từ lớp cha</a:t>
          </a:r>
        </a:p>
      </dsp:txBody>
      <dsp:txXfrm>
        <a:off x="1661891" y="159776"/>
        <a:ext cx="6067836" cy="614186"/>
      </dsp:txXfrm>
    </dsp:sp>
    <dsp:sp modelId="{8723A2B3-EE29-4DA1-8C6C-3CB580E23C15}">
      <dsp:nvSpPr>
        <dsp:cNvPr id="0" name=""/>
        <dsp:cNvSpPr/>
      </dsp:nvSpPr>
      <dsp:spPr>
        <a:xfrm>
          <a:off x="1545945" y="878717"/>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EDA30E-AB62-4E57-A540-13616499ACB7}">
      <dsp:nvSpPr>
        <dsp:cNvPr id="0" name=""/>
        <dsp:cNvSpPr/>
      </dsp:nvSpPr>
      <dsp:spPr>
        <a:xfrm>
          <a:off x="1661891" y="1002200"/>
          <a:ext cx="6067836" cy="848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Các phương thức phải có cùng tên, cùng tham số truyền vào</a:t>
          </a:r>
        </a:p>
      </dsp:txBody>
      <dsp:txXfrm>
        <a:off x="1661891" y="1002200"/>
        <a:ext cx="6067836" cy="848666"/>
      </dsp:txXfrm>
    </dsp:sp>
    <dsp:sp modelId="{1D9EAA52-560E-44FE-8410-9281EF9A67BF}">
      <dsp:nvSpPr>
        <dsp:cNvPr id="0" name=""/>
        <dsp:cNvSpPr/>
      </dsp:nvSpPr>
      <dsp:spPr>
        <a:xfrm>
          <a:off x="1545945" y="1991914"/>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E0DE3A-7D99-41DB-80D9-2420F3E5F8EF}">
      <dsp:nvSpPr>
        <dsp:cNvPr id="0" name=""/>
        <dsp:cNvSpPr/>
      </dsp:nvSpPr>
      <dsp:spPr>
        <a:xfrm>
          <a:off x="1661891" y="2104022"/>
          <a:ext cx="6067836" cy="861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Phương thức được ghi đè không được giảm quyền truy nhập so với phương thức cha</a:t>
          </a:r>
        </a:p>
      </dsp:txBody>
      <dsp:txXfrm>
        <a:off x="1661891" y="2104022"/>
        <a:ext cx="6067836" cy="861469"/>
      </dsp:txXfrm>
    </dsp:sp>
    <dsp:sp modelId="{CF623802-011D-4C8D-A25F-4641590D9124}">
      <dsp:nvSpPr>
        <dsp:cNvPr id="0" name=""/>
        <dsp:cNvSpPr/>
      </dsp:nvSpPr>
      <dsp:spPr>
        <a:xfrm>
          <a:off x="1545945" y="3117914"/>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E83F8B-9B8D-418E-9D45-4EE5E7CBCAD2}">
      <dsp:nvSpPr>
        <dsp:cNvPr id="0" name=""/>
        <dsp:cNvSpPr/>
      </dsp:nvSpPr>
      <dsp:spPr>
        <a:xfrm>
          <a:off x="1661891" y="3247481"/>
          <a:ext cx="6067836" cy="901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Các phương thức final, static, private không thể ghi đè</a:t>
          </a:r>
        </a:p>
      </dsp:txBody>
      <dsp:txXfrm>
        <a:off x="1661891" y="3247481"/>
        <a:ext cx="6067836" cy="901572"/>
      </dsp:txXfrm>
    </dsp:sp>
    <dsp:sp modelId="{76F5592C-47EF-4A48-B2EC-3B5FE98BB4D9}">
      <dsp:nvSpPr>
        <dsp:cNvPr id="0" name=""/>
        <dsp:cNvSpPr/>
      </dsp:nvSpPr>
      <dsp:spPr>
        <a:xfrm>
          <a:off x="1545945" y="4284017"/>
          <a:ext cx="618378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5D985-1498-403B-8A00-1B46FA53E2DD}" type="datetimeFigureOut">
              <a:rPr lang="en-US" smtClean="0"/>
              <a:t>10/11/2021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89596C-9C0B-44BC-8F5E-05D337BCE7F4}" type="slidenum">
              <a:rPr lang="en-US" smtClean="0"/>
              <a:t>‹#›</a:t>
            </a:fld>
            <a:endParaRPr lang="en-US"/>
          </a:p>
        </p:txBody>
      </p:sp>
    </p:spTree>
    <p:extLst>
      <p:ext uri="{BB962C8B-B14F-4D97-AF65-F5344CB8AC3E}">
        <p14:creationId xmlns:p14="http://schemas.microsoft.com/office/powerpoint/2010/main" val="415716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a:t>10/11/2021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a:t>10/11/2021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a:t>10/11/2021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a:t>10/11/2021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a:t>10/11/2021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a:t>10/11/2021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a:t>10/11/2021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a:t>10/11/2021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a:t>10/11/2021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a:t>10/11/2021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00.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4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 Id="rId4" Type="http://schemas.openxmlformats.org/officeDocument/2006/relationships/image" Target="../media/image11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a:latin typeface="Times New Roman" panose="02020603050405020304" pitchFamily="18" charset="0"/>
                <a:cs typeface="Times New Roman" panose="02020603050405020304" pitchFamily="18" charset="0"/>
              </a:rPr>
              <a:t>JAVA CORE</a:t>
            </a:r>
          </a:p>
        </p:txBody>
      </p:sp>
      <p:sp>
        <p:nvSpPr>
          <p:cNvPr id="3" name="Subtitle 2"/>
          <p:cNvSpPr>
            <a:spLocks noGrp="1"/>
          </p:cNvSpPr>
          <p:nvPr>
            <p:ph type="subTitle" idx="1"/>
          </p:nvPr>
        </p:nvSpPr>
        <p:spPr>
          <a:xfrm>
            <a:off x="7168054" y="4352544"/>
            <a:ext cx="2328751" cy="902628"/>
          </a:xfrm>
        </p:spPr>
        <p:txBody>
          <a:bodyPr>
            <a:normAutofit/>
          </a:bodyPr>
          <a:lstStyle/>
          <a:p>
            <a:pPr algn="l"/>
            <a:r>
              <a:rPr lang="en-US" b="1" dirty="0">
                <a:solidFill>
                  <a:schemeClr val="bg1"/>
                </a:solidFill>
                <a:latin typeface="Times New Roman" panose="02020603050405020304" pitchFamily="18" charset="0"/>
                <a:cs typeface="Times New Roman" panose="02020603050405020304" pitchFamily="18" charset="0"/>
              </a:rPr>
              <a:t>Vũ Minh Đức – DU9</a:t>
            </a:r>
          </a:p>
        </p:txBody>
      </p:sp>
    </p:spTree>
    <p:extLst>
      <p:ext uri="{BB962C8B-B14F-4D97-AF65-F5344CB8AC3E}">
        <p14:creationId xmlns:p14="http://schemas.microsoft.com/office/powerpoint/2010/main" val="2219096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Abstract method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6" y="1302789"/>
            <a:ext cx="7728946" cy="162959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3302446"/>
            <a:ext cx="7728947" cy="12664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5" y="4938937"/>
            <a:ext cx="7728947" cy="1340926"/>
          </a:xfrm>
          <a:prstGeom prst="rect">
            <a:avLst/>
          </a:prstGeom>
        </p:spPr>
      </p:pic>
    </p:spTree>
    <p:extLst>
      <p:ext uri="{BB962C8B-B14F-4D97-AF65-F5344CB8AC3E}">
        <p14:creationId xmlns:p14="http://schemas.microsoft.com/office/powerpoint/2010/main" val="30322846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Stream.reduce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113" y="1935162"/>
            <a:ext cx="7905750" cy="23526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113" y="4287837"/>
            <a:ext cx="7905750" cy="1123950"/>
          </a:xfrm>
          <a:prstGeom prst="rect">
            <a:avLst/>
          </a:prstGeom>
        </p:spPr>
      </p:pic>
    </p:spTree>
    <p:extLst>
      <p:ext uri="{BB962C8B-B14F-4D97-AF65-F5344CB8AC3E}">
        <p14:creationId xmlns:p14="http://schemas.microsoft.com/office/powerpoint/2010/main" val="3545519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interface</a:t>
            </a:r>
          </a:p>
        </p:txBody>
      </p:sp>
      <p:sp>
        <p:nvSpPr>
          <p:cNvPr id="6" name="Rounded Rectangle 5"/>
          <p:cNvSpPr/>
          <p:nvPr/>
        </p:nvSpPr>
        <p:spPr>
          <a:xfrm>
            <a:off x="2231135" y="1280010"/>
            <a:ext cx="7729728" cy="195667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b="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Là một kiểu dữ liệu tham chiếu trong java. Tập hợp các phương thức abstract. Khi một lớp implement một interface thì lớp đó sẽ kế thừa abstract methods của interface đó.</a:t>
            </a:r>
          </a:p>
          <a:p>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Mục đích: </a:t>
            </a:r>
            <a:r>
              <a:rPr lang="en-US">
                <a:latin typeface="Times New Roman" panose="02020603050405020304" pitchFamily="18" charset="0"/>
                <a:cs typeface="Times New Roman" panose="02020603050405020304" pitchFamily="18" charset="0"/>
              </a:rPr>
              <a:t>Cung cấp các phương thức chung tới các lớp implement nó.</a:t>
            </a:r>
          </a:p>
          <a:p>
            <a:endParaRPr lang="en-US">
              <a:latin typeface="Times New Roman" panose="02020603050405020304" pitchFamily="18" charset="0"/>
              <a:cs typeface="Times New Roman" panose="02020603050405020304" pitchFamily="18" charset="0"/>
            </a:endParaRPr>
          </a:p>
        </p:txBody>
      </p:sp>
      <p:sp>
        <p:nvSpPr>
          <p:cNvPr id="8" name="Rectangle 7"/>
          <p:cNvSpPr/>
          <p:nvPr/>
        </p:nvSpPr>
        <p:spPr>
          <a:xfrm>
            <a:off x="5036819" y="3444240"/>
            <a:ext cx="1958341" cy="10972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p:cNvSpPr/>
          <p:nvPr/>
        </p:nvSpPr>
        <p:spPr>
          <a:xfrm>
            <a:off x="6995160" y="5212080"/>
            <a:ext cx="1958341" cy="10972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p:cNvSpPr/>
          <p:nvPr/>
        </p:nvSpPr>
        <p:spPr>
          <a:xfrm>
            <a:off x="3078478" y="5288280"/>
            <a:ext cx="1958341" cy="10972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13" name="Straight Connector 12"/>
          <p:cNvCxnSpPr/>
          <p:nvPr/>
        </p:nvCxnSpPr>
        <p:spPr>
          <a:xfrm>
            <a:off x="5036819" y="3724275"/>
            <a:ext cx="195834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12763" y="3402689"/>
            <a:ext cx="806451" cy="33855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Animal</a:t>
            </a:r>
          </a:p>
        </p:txBody>
      </p:sp>
      <p:sp>
        <p:nvSpPr>
          <p:cNvPr id="16" name="TextBox 15"/>
          <p:cNvSpPr txBox="1"/>
          <p:nvPr/>
        </p:nvSpPr>
        <p:spPr>
          <a:xfrm>
            <a:off x="5441313" y="3838833"/>
            <a:ext cx="1149350" cy="600164"/>
          </a:xfrm>
          <a:prstGeom prst="rect">
            <a:avLst/>
          </a:prstGeom>
          <a:noFill/>
        </p:spPr>
        <p:txBody>
          <a:bodyPr wrap="square" rtlCol="0">
            <a:spAutoFit/>
          </a:bodyPr>
          <a:lstStyle/>
          <a:p>
            <a:pPr algn="ctr"/>
            <a:r>
              <a:rPr lang="en-US" sz="1100">
                <a:latin typeface="Times New Roman" panose="02020603050405020304" pitchFamily="18" charset="0"/>
                <a:cs typeface="Times New Roman" panose="02020603050405020304" pitchFamily="18" charset="0"/>
              </a:rPr>
              <a:t>animalSount()</a:t>
            </a:r>
          </a:p>
          <a:p>
            <a:pPr algn="ctr"/>
            <a:r>
              <a:rPr lang="en-US" sz="1100">
                <a:latin typeface="Times New Roman" panose="02020603050405020304" pitchFamily="18" charset="0"/>
                <a:cs typeface="Times New Roman" panose="02020603050405020304" pitchFamily="18" charset="0"/>
              </a:rPr>
              <a:t>eat()</a:t>
            </a:r>
          </a:p>
          <a:p>
            <a:pPr algn="ctr"/>
            <a:r>
              <a:rPr lang="en-US" sz="1100">
                <a:latin typeface="Times New Roman" panose="02020603050405020304" pitchFamily="18" charset="0"/>
                <a:cs typeface="Times New Roman" panose="02020603050405020304" pitchFamily="18" charset="0"/>
              </a:rPr>
              <a:t>…</a:t>
            </a:r>
          </a:p>
        </p:txBody>
      </p:sp>
      <p:cxnSp>
        <p:nvCxnSpPr>
          <p:cNvPr id="19" name="Straight Connector 18"/>
          <p:cNvCxnSpPr/>
          <p:nvPr/>
        </p:nvCxnSpPr>
        <p:spPr>
          <a:xfrm>
            <a:off x="3078478" y="5564981"/>
            <a:ext cx="1958341"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08770" y="5257204"/>
            <a:ext cx="1097756" cy="307777"/>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Cat</a:t>
            </a:r>
          </a:p>
        </p:txBody>
      </p:sp>
      <p:sp>
        <p:nvSpPr>
          <p:cNvPr id="21" name="TextBox 20"/>
          <p:cNvSpPr txBox="1"/>
          <p:nvPr/>
        </p:nvSpPr>
        <p:spPr>
          <a:xfrm>
            <a:off x="3403598" y="5616119"/>
            <a:ext cx="1308100" cy="769441"/>
          </a:xfrm>
          <a:prstGeom prst="rect">
            <a:avLst/>
          </a:prstGeom>
          <a:noFill/>
        </p:spPr>
        <p:txBody>
          <a:bodyPr wrap="square" rtlCol="0">
            <a:spAutoFit/>
          </a:bodyPr>
          <a:lstStyle/>
          <a:p>
            <a:pPr algn="ctr"/>
            <a:r>
              <a:rPr lang="en-US" sz="1100">
                <a:latin typeface="Times New Roman" panose="02020603050405020304" pitchFamily="18" charset="0"/>
                <a:cs typeface="Times New Roman" panose="02020603050405020304" pitchFamily="18" charset="0"/>
              </a:rPr>
              <a:t>animalSount()</a:t>
            </a:r>
          </a:p>
          <a:p>
            <a:pPr algn="ctr"/>
            <a:r>
              <a:rPr lang="en-US" sz="1100">
                <a:latin typeface="Times New Roman" panose="02020603050405020304" pitchFamily="18" charset="0"/>
                <a:cs typeface="Times New Roman" panose="02020603050405020304" pitchFamily="18" charset="0"/>
              </a:rPr>
              <a:t>eat()</a:t>
            </a:r>
          </a:p>
          <a:p>
            <a:pPr algn="ctr"/>
            <a:r>
              <a:rPr lang="en-US" sz="1100">
                <a:latin typeface="Times New Roman" panose="02020603050405020304" pitchFamily="18" charset="0"/>
                <a:cs typeface="Times New Roman" panose="02020603050405020304" pitchFamily="18" charset="0"/>
              </a:rPr>
              <a:t>…</a:t>
            </a:r>
          </a:p>
          <a:p>
            <a:endParaRPr lang="en-US" sz="1100"/>
          </a:p>
        </p:txBody>
      </p:sp>
      <p:cxnSp>
        <p:nvCxnSpPr>
          <p:cNvPr id="25" name="Straight Connector 24"/>
          <p:cNvCxnSpPr/>
          <p:nvPr/>
        </p:nvCxnSpPr>
        <p:spPr>
          <a:xfrm>
            <a:off x="6995160" y="5564981"/>
            <a:ext cx="1958341"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742555" y="5257204"/>
            <a:ext cx="463550" cy="261610"/>
          </a:xfrm>
          <a:prstGeom prst="rect">
            <a:avLst/>
          </a:prstGeom>
          <a:noFill/>
        </p:spPr>
        <p:txBody>
          <a:bodyPr wrap="square" rtlCol="0">
            <a:spAutoFit/>
          </a:bodyPr>
          <a:lstStyle/>
          <a:p>
            <a:r>
              <a:rPr lang="en-US" sz="1100">
                <a:latin typeface="Times New Roman" panose="02020603050405020304" pitchFamily="18" charset="0"/>
                <a:cs typeface="Times New Roman" panose="02020603050405020304" pitchFamily="18" charset="0"/>
              </a:rPr>
              <a:t>Dog</a:t>
            </a:r>
          </a:p>
        </p:txBody>
      </p:sp>
      <p:sp>
        <p:nvSpPr>
          <p:cNvPr id="27" name="TextBox 26"/>
          <p:cNvSpPr txBox="1"/>
          <p:nvPr/>
        </p:nvSpPr>
        <p:spPr>
          <a:xfrm>
            <a:off x="7264400" y="5616119"/>
            <a:ext cx="1479550" cy="769441"/>
          </a:xfrm>
          <a:prstGeom prst="rect">
            <a:avLst/>
          </a:prstGeom>
          <a:noFill/>
        </p:spPr>
        <p:txBody>
          <a:bodyPr wrap="square" rtlCol="0">
            <a:spAutoFit/>
          </a:bodyPr>
          <a:lstStyle/>
          <a:p>
            <a:pPr algn="ctr"/>
            <a:r>
              <a:rPr lang="en-US" sz="1100">
                <a:latin typeface="Times New Roman" panose="02020603050405020304" pitchFamily="18" charset="0"/>
                <a:cs typeface="Times New Roman" panose="02020603050405020304" pitchFamily="18" charset="0"/>
              </a:rPr>
              <a:t>animalSount()</a:t>
            </a:r>
          </a:p>
          <a:p>
            <a:pPr algn="ctr"/>
            <a:r>
              <a:rPr lang="en-US" sz="1100">
                <a:latin typeface="Times New Roman" panose="02020603050405020304" pitchFamily="18" charset="0"/>
                <a:cs typeface="Times New Roman" panose="02020603050405020304" pitchFamily="18" charset="0"/>
              </a:rPr>
              <a:t>eat()</a:t>
            </a:r>
          </a:p>
          <a:p>
            <a:pPr algn="ctr"/>
            <a:r>
              <a:rPr lang="en-US" sz="1100">
                <a:latin typeface="Times New Roman" panose="02020603050405020304" pitchFamily="18" charset="0"/>
                <a:cs typeface="Times New Roman" panose="02020603050405020304" pitchFamily="18" charset="0"/>
              </a:rPr>
              <a:t>…</a:t>
            </a:r>
          </a:p>
          <a:p>
            <a:endParaRPr lang="en-US" sz="1100"/>
          </a:p>
        </p:txBody>
      </p:sp>
      <p:cxnSp>
        <p:nvCxnSpPr>
          <p:cNvPr id="3" name="Straight Arrow Connector 2"/>
          <p:cNvCxnSpPr>
            <a:stCxn id="20" idx="0"/>
            <a:endCxn id="8" idx="2"/>
          </p:cNvCxnSpPr>
          <p:nvPr/>
        </p:nvCxnSpPr>
        <p:spPr>
          <a:xfrm flipV="1">
            <a:off x="4057648" y="4541520"/>
            <a:ext cx="1958342" cy="71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10" idx="0"/>
          </p:cNvCxnSpPr>
          <p:nvPr/>
        </p:nvCxnSpPr>
        <p:spPr>
          <a:xfrm flipH="1" flipV="1">
            <a:off x="6146800" y="4541520"/>
            <a:ext cx="1827531" cy="67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871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traight Connector 10"/>
          <p:cNvSpPr/>
          <p:nvPr/>
        </p:nvSpPr>
        <p:spPr>
          <a:xfrm>
            <a:off x="2220378" y="1256704"/>
            <a:ext cx="7729728"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2" name="Group 11"/>
          <p:cNvGrpSpPr/>
          <p:nvPr/>
        </p:nvGrpSpPr>
        <p:grpSpPr>
          <a:xfrm>
            <a:off x="2220378" y="1256704"/>
            <a:ext cx="1511555" cy="5334293"/>
            <a:chOff x="0" y="0"/>
            <a:chExt cx="1545945" cy="5334293"/>
          </a:xfrm>
        </p:grpSpPr>
        <p:sp>
          <p:nvSpPr>
            <p:cNvPr id="49" name="Rectangle 48"/>
            <p:cNvSpPr/>
            <p:nvPr/>
          </p:nvSpPr>
          <p:spPr>
            <a:xfrm>
              <a:off x="0" y="0"/>
              <a:ext cx="1545945" cy="5334293"/>
            </a:xfrm>
            <a:prstGeom prst="rect">
              <a:avLst/>
            </a:prstGeom>
          </p:spPr>
          <p:style>
            <a:lnRef idx="1">
              <a:schemeClr val="accent4"/>
            </a:lnRef>
            <a:fillRef idx="2">
              <a:schemeClr val="accent4"/>
            </a:fillRef>
            <a:effectRef idx="1">
              <a:schemeClr val="accent4"/>
            </a:effectRef>
            <a:fontRef idx="minor">
              <a:schemeClr val="tx1">
                <a:hueOff val="0"/>
                <a:satOff val="0"/>
                <a:lumOff val="0"/>
                <a:alphaOff val="0"/>
              </a:schemeClr>
            </a:fontRef>
          </p:style>
        </p:sp>
        <p:sp>
          <p:nvSpPr>
            <p:cNvPr id="50" name="TextBox 49"/>
            <p:cNvSpPr txBox="1"/>
            <p:nvPr/>
          </p:nvSpPr>
          <p:spPr>
            <a:xfrm>
              <a:off x="0" y="0"/>
              <a:ext cx="1545945" cy="53342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t" anchorCtr="0">
              <a:noAutofit/>
            </a:bodyPr>
            <a:lstStyle/>
            <a:p>
              <a:pPr lvl="0" algn="ctr" defTabSz="1600200">
                <a:lnSpc>
                  <a:spcPct val="90000"/>
                </a:lnSpc>
                <a:spcBef>
                  <a:spcPct val="0"/>
                </a:spcBef>
                <a:spcAft>
                  <a:spcPct val="35000"/>
                </a:spcAft>
              </a:pPr>
              <a:endParaRPr lang="en-US" sz="3600" kern="1200">
                <a:latin typeface="Times New Roman" panose="02020603050405020304" pitchFamily="18" charset="0"/>
                <a:cs typeface="Times New Roman" panose="02020603050405020304" pitchFamily="18" charset="0"/>
              </a:endParaRPr>
            </a:p>
          </p:txBody>
        </p:sp>
      </p:grpSp>
      <p:grpSp>
        <p:nvGrpSpPr>
          <p:cNvPr id="13" name="Group 12"/>
          <p:cNvGrpSpPr/>
          <p:nvPr/>
        </p:nvGrpSpPr>
        <p:grpSpPr>
          <a:xfrm>
            <a:off x="3882269" y="1429651"/>
            <a:ext cx="6067836" cy="414348"/>
            <a:chOff x="1661891" y="172947"/>
            <a:chExt cx="6067836" cy="414348"/>
          </a:xfrm>
        </p:grpSpPr>
        <p:sp>
          <p:nvSpPr>
            <p:cNvPr id="47" name="Rectangle 46"/>
            <p:cNvSpPr/>
            <p:nvPr/>
          </p:nvSpPr>
          <p:spPr>
            <a:xfrm>
              <a:off x="1661891" y="172947"/>
              <a:ext cx="6067836" cy="41434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TextBox 47"/>
            <p:cNvSpPr txBox="1"/>
            <p:nvPr/>
          </p:nvSpPr>
          <p:spPr>
            <a:xfrm>
              <a:off x="1661891" y="172947"/>
              <a:ext cx="6067836" cy="4143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Khai báo bằng từ khoá “interface”</a:t>
              </a:r>
            </a:p>
          </p:txBody>
        </p:sp>
      </p:grpSp>
      <p:sp>
        <p:nvSpPr>
          <p:cNvPr id="14" name="Straight Connector 13"/>
          <p:cNvSpPr/>
          <p:nvPr/>
        </p:nvSpPr>
        <p:spPr>
          <a:xfrm>
            <a:off x="3766323" y="1844000"/>
            <a:ext cx="618378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3882269" y="2016947"/>
            <a:ext cx="6067836" cy="394874"/>
            <a:chOff x="1661891" y="760243"/>
            <a:chExt cx="6067836" cy="394874"/>
          </a:xfrm>
        </p:grpSpPr>
        <p:sp>
          <p:nvSpPr>
            <p:cNvPr id="45" name="Rectangle 44"/>
            <p:cNvSpPr/>
            <p:nvPr/>
          </p:nvSpPr>
          <p:spPr>
            <a:xfrm>
              <a:off x="1661891" y="760243"/>
              <a:ext cx="6067836" cy="3948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p:cNvSpPr txBox="1"/>
            <p:nvPr/>
          </p:nvSpPr>
          <p:spPr>
            <a:xfrm>
              <a:off x="1661891" y="760243"/>
              <a:ext cx="6067836" cy="3948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Chỉ có phương thức abstract</a:t>
              </a:r>
            </a:p>
          </p:txBody>
        </p:sp>
      </p:grpSp>
      <p:sp>
        <p:nvSpPr>
          <p:cNvPr id="16" name="Straight Connector 15"/>
          <p:cNvSpPr/>
          <p:nvPr/>
        </p:nvSpPr>
        <p:spPr>
          <a:xfrm>
            <a:off x="3766323" y="2411822"/>
            <a:ext cx="618378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7" name="Group 16"/>
          <p:cNvGrpSpPr/>
          <p:nvPr/>
        </p:nvGrpSpPr>
        <p:grpSpPr>
          <a:xfrm>
            <a:off x="3882269" y="2584770"/>
            <a:ext cx="6067836" cy="421335"/>
            <a:chOff x="1661891" y="1328066"/>
            <a:chExt cx="6067836" cy="421335"/>
          </a:xfrm>
        </p:grpSpPr>
        <p:sp>
          <p:nvSpPr>
            <p:cNvPr id="43" name="Rectangle 42"/>
            <p:cNvSpPr/>
            <p:nvPr/>
          </p:nvSpPr>
          <p:spPr>
            <a:xfrm>
              <a:off x="1661891" y="1328066"/>
              <a:ext cx="6067836" cy="4213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p:cNvSpPr txBox="1"/>
            <p:nvPr/>
          </p:nvSpPr>
          <p:spPr>
            <a:xfrm>
              <a:off x="1661891" y="1328066"/>
              <a:ext cx="6067836" cy="4213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a:latin typeface="Times New Roman" panose="02020603050405020304" pitchFamily="18" charset="0"/>
                  <a:cs typeface="Times New Roman" panose="02020603050405020304" pitchFamily="18" charset="0"/>
                </a:rPr>
                <a:t>Chỉ có thể được kế thừa từ các interface khác</a:t>
              </a:r>
              <a:endParaRPr lang="en-US" sz="1600" kern="1200">
                <a:latin typeface="Times New Roman" panose="02020603050405020304" pitchFamily="18" charset="0"/>
                <a:cs typeface="Times New Roman" panose="02020603050405020304" pitchFamily="18" charset="0"/>
              </a:endParaRPr>
            </a:p>
          </p:txBody>
        </p:sp>
      </p:grpSp>
      <p:sp>
        <p:nvSpPr>
          <p:cNvPr id="18" name="Straight Connector 17"/>
          <p:cNvSpPr/>
          <p:nvPr/>
        </p:nvSpPr>
        <p:spPr>
          <a:xfrm>
            <a:off x="3766323" y="3006105"/>
            <a:ext cx="618378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19" name="Group 18"/>
          <p:cNvGrpSpPr/>
          <p:nvPr/>
        </p:nvGrpSpPr>
        <p:grpSpPr>
          <a:xfrm>
            <a:off x="3882269" y="3179053"/>
            <a:ext cx="6067836" cy="394874"/>
            <a:chOff x="1661891" y="1922349"/>
            <a:chExt cx="6067836" cy="394874"/>
          </a:xfrm>
        </p:grpSpPr>
        <p:sp>
          <p:nvSpPr>
            <p:cNvPr id="41" name="Rectangle 40"/>
            <p:cNvSpPr/>
            <p:nvPr/>
          </p:nvSpPr>
          <p:spPr>
            <a:xfrm>
              <a:off x="1661891" y="1922349"/>
              <a:ext cx="6067836" cy="3948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TextBox 41"/>
            <p:cNvSpPr txBox="1"/>
            <p:nvPr/>
          </p:nvSpPr>
          <p:spPr>
            <a:xfrm>
              <a:off x="1661891" y="1922349"/>
              <a:ext cx="6067836" cy="3948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Từ khoá “implement” dùng để thể hiện lớp kế thừa interface</a:t>
              </a:r>
            </a:p>
          </p:txBody>
        </p:sp>
      </p:grpSp>
      <p:sp>
        <p:nvSpPr>
          <p:cNvPr id="20" name="Straight Connector 19"/>
          <p:cNvSpPr/>
          <p:nvPr/>
        </p:nvSpPr>
        <p:spPr>
          <a:xfrm>
            <a:off x="3766323" y="3573927"/>
            <a:ext cx="618378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1" name="Group 20"/>
          <p:cNvGrpSpPr/>
          <p:nvPr/>
        </p:nvGrpSpPr>
        <p:grpSpPr>
          <a:xfrm>
            <a:off x="3882269" y="3746875"/>
            <a:ext cx="6067836" cy="394874"/>
            <a:chOff x="1661891" y="2490171"/>
            <a:chExt cx="6067836" cy="394874"/>
          </a:xfrm>
        </p:grpSpPr>
        <p:sp>
          <p:nvSpPr>
            <p:cNvPr id="39" name="Rectangle 38"/>
            <p:cNvSpPr/>
            <p:nvPr/>
          </p:nvSpPr>
          <p:spPr>
            <a:xfrm>
              <a:off x="1661891" y="2490171"/>
              <a:ext cx="6067836" cy="3948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TextBox 39"/>
            <p:cNvSpPr txBox="1"/>
            <p:nvPr/>
          </p:nvSpPr>
          <p:spPr>
            <a:xfrm>
              <a:off x="1661891" y="2490171"/>
              <a:ext cx="6067836" cy="3948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Các thành phần trong interface đều mặc định là public</a:t>
              </a:r>
            </a:p>
          </p:txBody>
        </p:sp>
      </p:grpSp>
      <p:sp>
        <p:nvSpPr>
          <p:cNvPr id="22" name="Straight Connector 21"/>
          <p:cNvSpPr/>
          <p:nvPr/>
        </p:nvSpPr>
        <p:spPr>
          <a:xfrm>
            <a:off x="3766323" y="4141749"/>
            <a:ext cx="618378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3" name="Group 22"/>
          <p:cNvGrpSpPr/>
          <p:nvPr/>
        </p:nvGrpSpPr>
        <p:grpSpPr>
          <a:xfrm>
            <a:off x="3882269" y="4314697"/>
            <a:ext cx="6067836" cy="394874"/>
            <a:chOff x="1661891" y="3057993"/>
            <a:chExt cx="6067836" cy="394874"/>
          </a:xfrm>
        </p:grpSpPr>
        <p:sp>
          <p:nvSpPr>
            <p:cNvPr id="37" name="Rectangle 36"/>
            <p:cNvSpPr/>
            <p:nvPr/>
          </p:nvSpPr>
          <p:spPr>
            <a:xfrm>
              <a:off x="1661891" y="3057993"/>
              <a:ext cx="6067836" cy="3948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p:cNvSpPr txBox="1"/>
            <p:nvPr/>
          </p:nvSpPr>
          <p:spPr>
            <a:xfrm>
              <a:off x="1661891" y="3057993"/>
              <a:ext cx="6067836" cy="3948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Không thể khởi tạo, nên không có phương thức khởi tạo</a:t>
              </a:r>
            </a:p>
          </p:txBody>
        </p:sp>
      </p:grpSp>
      <p:sp>
        <p:nvSpPr>
          <p:cNvPr id="24" name="Straight Connector 23"/>
          <p:cNvSpPr/>
          <p:nvPr/>
        </p:nvSpPr>
        <p:spPr>
          <a:xfrm>
            <a:off x="3766323" y="4709571"/>
            <a:ext cx="618378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5" name="Group 24"/>
          <p:cNvGrpSpPr/>
          <p:nvPr/>
        </p:nvGrpSpPr>
        <p:grpSpPr>
          <a:xfrm>
            <a:off x="3882269" y="4841464"/>
            <a:ext cx="6218172" cy="435929"/>
            <a:chOff x="1661891" y="3584760"/>
            <a:chExt cx="6218172" cy="435929"/>
          </a:xfrm>
        </p:grpSpPr>
        <p:sp>
          <p:nvSpPr>
            <p:cNvPr id="35" name="Rectangle 34"/>
            <p:cNvSpPr/>
            <p:nvPr/>
          </p:nvSpPr>
          <p:spPr>
            <a:xfrm>
              <a:off x="1661891" y="3625815"/>
              <a:ext cx="6067836" cy="3948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TextBox 35"/>
            <p:cNvSpPr txBox="1"/>
            <p:nvPr/>
          </p:nvSpPr>
          <p:spPr>
            <a:xfrm>
              <a:off x="1661891" y="3584760"/>
              <a:ext cx="6218172" cy="3948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a:latin typeface="Times New Roman" panose="02020603050405020304" pitchFamily="18" charset="0"/>
                  <a:cs typeface="Times New Roman" panose="02020603050405020304" pitchFamily="18" charset="0"/>
                </a:rPr>
                <a:t>Các lớp implement interface đều phải có tất cả các thuộc tính của interface</a:t>
              </a:r>
              <a:endParaRPr lang="en-US" sz="1600" kern="1200">
                <a:latin typeface="Times New Roman" panose="02020603050405020304" pitchFamily="18" charset="0"/>
                <a:cs typeface="Times New Roman" panose="02020603050405020304" pitchFamily="18" charset="0"/>
              </a:endParaRPr>
            </a:p>
          </p:txBody>
        </p:sp>
      </p:grpSp>
      <p:sp>
        <p:nvSpPr>
          <p:cNvPr id="26" name="Straight Connector 25"/>
          <p:cNvSpPr/>
          <p:nvPr/>
        </p:nvSpPr>
        <p:spPr>
          <a:xfrm>
            <a:off x="3766323" y="5277394"/>
            <a:ext cx="618378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7" name="Group 26"/>
          <p:cNvGrpSpPr/>
          <p:nvPr/>
        </p:nvGrpSpPr>
        <p:grpSpPr>
          <a:xfrm>
            <a:off x="3882269" y="5450341"/>
            <a:ext cx="6067836" cy="394874"/>
            <a:chOff x="1661891" y="4193637"/>
            <a:chExt cx="6067836" cy="394874"/>
          </a:xfrm>
        </p:grpSpPr>
        <p:sp>
          <p:nvSpPr>
            <p:cNvPr id="33" name="Rectangle 32"/>
            <p:cNvSpPr/>
            <p:nvPr/>
          </p:nvSpPr>
          <p:spPr>
            <a:xfrm>
              <a:off x="1661891" y="4193637"/>
              <a:ext cx="6067836" cy="3948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TextBox 33"/>
            <p:cNvSpPr txBox="1"/>
            <p:nvPr/>
          </p:nvSpPr>
          <p:spPr>
            <a:xfrm>
              <a:off x="1661891" y="4193637"/>
              <a:ext cx="6067836" cy="3948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endParaRPr lang="en-US" sz="1600" kern="1200">
                <a:latin typeface="Times New Roman" panose="02020603050405020304" pitchFamily="18" charset="0"/>
                <a:cs typeface="Times New Roman" panose="02020603050405020304" pitchFamily="18" charset="0"/>
              </a:endParaRPr>
            </a:p>
          </p:txBody>
        </p:sp>
      </p:grpSp>
      <p:sp>
        <p:nvSpPr>
          <p:cNvPr id="28" name="Straight Connector 27"/>
          <p:cNvSpPr/>
          <p:nvPr/>
        </p:nvSpPr>
        <p:spPr>
          <a:xfrm>
            <a:off x="3766323" y="5845216"/>
            <a:ext cx="618378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9" name="Group 28"/>
          <p:cNvGrpSpPr/>
          <p:nvPr/>
        </p:nvGrpSpPr>
        <p:grpSpPr>
          <a:xfrm>
            <a:off x="3882269" y="5377046"/>
            <a:ext cx="6067836" cy="394874"/>
            <a:chOff x="1661891" y="4120342"/>
            <a:chExt cx="6067836" cy="394874"/>
          </a:xfrm>
        </p:grpSpPr>
        <p:sp>
          <p:nvSpPr>
            <p:cNvPr id="31" name="Rectangle 30"/>
            <p:cNvSpPr/>
            <p:nvPr/>
          </p:nvSpPr>
          <p:spPr>
            <a:xfrm>
              <a:off x="1661891" y="4120342"/>
              <a:ext cx="6067836" cy="3948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TextBox 31"/>
            <p:cNvSpPr txBox="1"/>
            <p:nvPr/>
          </p:nvSpPr>
          <p:spPr>
            <a:xfrm>
              <a:off x="1661891" y="4120342"/>
              <a:ext cx="6067836" cy="3948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a:latin typeface="Times New Roman" panose="02020603050405020304" pitchFamily="18" charset="0"/>
                  <a:cs typeface="Times New Roman" panose="02020603050405020304" pitchFamily="18" charset="0"/>
                </a:rPr>
                <a:t>Interface chỉ có biến static và final</a:t>
              </a:r>
              <a:endParaRPr lang="en-US" sz="1600" kern="1200">
                <a:latin typeface="Times New Roman" panose="02020603050405020304" pitchFamily="18" charset="0"/>
                <a:cs typeface="Times New Roman" panose="02020603050405020304" pitchFamily="18" charset="0"/>
              </a:endParaRPr>
            </a:p>
          </p:txBody>
        </p:sp>
      </p:grpSp>
      <p:sp>
        <p:nvSpPr>
          <p:cNvPr id="30" name="Straight Connector 29"/>
          <p:cNvSpPr/>
          <p:nvPr/>
        </p:nvSpPr>
        <p:spPr>
          <a:xfrm>
            <a:off x="3766323" y="6413038"/>
            <a:ext cx="618378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1"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interface</a:t>
            </a:r>
          </a:p>
        </p:txBody>
      </p:sp>
      <p:sp>
        <p:nvSpPr>
          <p:cNvPr id="52" name="TextBox 51"/>
          <p:cNvSpPr txBox="1"/>
          <p:nvPr/>
        </p:nvSpPr>
        <p:spPr>
          <a:xfrm>
            <a:off x="2441986" y="2912207"/>
            <a:ext cx="1208391" cy="1323439"/>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Đặc điểm</a:t>
            </a:r>
          </a:p>
        </p:txBody>
      </p:sp>
      <p:sp>
        <p:nvSpPr>
          <p:cNvPr id="53" name="TextBox 52"/>
          <p:cNvSpPr txBox="1"/>
          <p:nvPr/>
        </p:nvSpPr>
        <p:spPr>
          <a:xfrm>
            <a:off x="5265683" y="5959366"/>
            <a:ext cx="3005958" cy="369332"/>
          </a:xfrm>
          <a:prstGeom prst="rect">
            <a:avLst/>
          </a:prstGeom>
          <a:noFill/>
        </p:spPr>
        <p:txBody>
          <a:bodyPr wrap="square" rtlCol="0">
            <a:spAutoFit/>
          </a:bodyPr>
          <a:lstStyle/>
          <a:p>
            <a:pPr algn="ctr"/>
            <a:r>
              <a:rPr lang="en-US"/>
              <a:t>…</a:t>
            </a:r>
          </a:p>
        </p:txBody>
      </p:sp>
    </p:spTree>
    <p:extLst>
      <p:ext uri="{BB962C8B-B14F-4D97-AF65-F5344CB8AC3E}">
        <p14:creationId xmlns:p14="http://schemas.microsoft.com/office/powerpoint/2010/main" val="66875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interface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267318"/>
            <a:ext cx="7729728" cy="21512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3708460"/>
            <a:ext cx="7729728" cy="13596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5" y="5358003"/>
            <a:ext cx="7729728" cy="1285184"/>
          </a:xfrm>
          <a:prstGeom prst="rect">
            <a:avLst/>
          </a:prstGeom>
        </p:spPr>
      </p:pic>
    </p:spTree>
    <p:extLst>
      <p:ext uri="{BB962C8B-B14F-4D97-AF65-F5344CB8AC3E}">
        <p14:creationId xmlns:p14="http://schemas.microsoft.com/office/powerpoint/2010/main" val="23017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interface</a:t>
            </a:r>
          </a:p>
        </p:txBody>
      </p:sp>
      <p:sp>
        <p:nvSpPr>
          <p:cNvPr id="5" name="Rectangle 4"/>
          <p:cNvSpPr/>
          <p:nvPr/>
        </p:nvSpPr>
        <p:spPr>
          <a:xfrm>
            <a:off x="2226435" y="1124607"/>
            <a:ext cx="7746189" cy="54653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Đa kế thừa trong interface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818290"/>
            <a:ext cx="7729728" cy="94060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435" y="2939120"/>
            <a:ext cx="7734428" cy="11089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435" y="4358016"/>
            <a:ext cx="7746189" cy="1969212"/>
          </a:xfrm>
          <a:prstGeom prst="rect">
            <a:avLst/>
          </a:prstGeom>
        </p:spPr>
      </p:pic>
    </p:spTree>
    <p:extLst>
      <p:ext uri="{BB962C8B-B14F-4D97-AF65-F5344CB8AC3E}">
        <p14:creationId xmlns:p14="http://schemas.microsoft.com/office/powerpoint/2010/main" val="2434997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Abstract class vs interface</a:t>
            </a:r>
          </a:p>
        </p:txBody>
      </p:sp>
      <p:graphicFrame>
        <p:nvGraphicFramePr>
          <p:cNvPr id="11" name="Table 10"/>
          <p:cNvGraphicFramePr>
            <a:graphicFrameLocks noGrp="1"/>
          </p:cNvGraphicFramePr>
          <p:nvPr>
            <p:extLst>
              <p:ext uri="{D42A27DB-BD31-4B8C-83A1-F6EECF244321}">
                <p14:modId xmlns:p14="http://schemas.microsoft.com/office/powerpoint/2010/main" val="1496997879"/>
              </p:ext>
            </p:extLst>
          </p:nvPr>
        </p:nvGraphicFramePr>
        <p:xfrm>
          <a:off x="2231135" y="1381813"/>
          <a:ext cx="7729728" cy="4935820"/>
        </p:xfrm>
        <a:graphic>
          <a:graphicData uri="http://schemas.openxmlformats.org/drawingml/2006/table">
            <a:tbl>
              <a:tblPr firstRow="1" bandRow="1">
                <a:tableStyleId>{68D230F3-CF80-4859-8CE7-A43EE81993B5}</a:tableStyleId>
              </a:tblPr>
              <a:tblGrid>
                <a:gridCol w="3864864">
                  <a:extLst>
                    <a:ext uri="{9D8B030D-6E8A-4147-A177-3AD203B41FA5}">
                      <a16:colId xmlns:a16="http://schemas.microsoft.com/office/drawing/2014/main" val="2490028981"/>
                    </a:ext>
                  </a:extLst>
                </a:gridCol>
                <a:gridCol w="3864864">
                  <a:extLst>
                    <a:ext uri="{9D8B030D-6E8A-4147-A177-3AD203B41FA5}">
                      <a16:colId xmlns:a16="http://schemas.microsoft.com/office/drawing/2014/main" val="2562566196"/>
                    </a:ext>
                  </a:extLst>
                </a:gridCol>
              </a:tblGrid>
              <a:tr h="489028">
                <a:tc>
                  <a:txBody>
                    <a:bodyPr/>
                    <a:lstStyle/>
                    <a:p>
                      <a:pPr algn="ctr"/>
                      <a:r>
                        <a:rPr lang="en-US" b="0">
                          <a:latin typeface="Times New Roman" panose="02020603050405020304" pitchFamily="18" charset="0"/>
                          <a:cs typeface="Times New Roman" panose="02020603050405020304" pitchFamily="18" charset="0"/>
                        </a:rPr>
                        <a:t>Abstract</a:t>
                      </a:r>
                      <a:r>
                        <a:rPr lang="en-US" b="0" baseline="0">
                          <a:latin typeface="Times New Roman" panose="02020603050405020304" pitchFamily="18" charset="0"/>
                          <a:cs typeface="Times New Roman" panose="02020603050405020304" pitchFamily="18" charset="0"/>
                        </a:rPr>
                        <a:t> Class</a:t>
                      </a:r>
                      <a:endParaRPr lang="en-US" b="0">
                        <a:latin typeface="Times New Roman" panose="02020603050405020304" pitchFamily="18" charset="0"/>
                        <a:cs typeface="Times New Roman" panose="02020603050405020304" pitchFamily="18" charset="0"/>
                      </a:endParaRPr>
                    </a:p>
                  </a:txBody>
                  <a:tcPr/>
                </a:tc>
                <a:tc>
                  <a:txBody>
                    <a:bodyPr/>
                    <a:lstStyle/>
                    <a:p>
                      <a:pPr algn="ctr"/>
                      <a:r>
                        <a:rPr lang="en-US" b="0">
                          <a:latin typeface="Times New Roman" panose="02020603050405020304" pitchFamily="18" charset="0"/>
                          <a:cs typeface="Times New Roman" panose="02020603050405020304" pitchFamily="18" charset="0"/>
                        </a:rPr>
                        <a:t>Interface</a:t>
                      </a:r>
                    </a:p>
                  </a:txBody>
                  <a:tcPr/>
                </a:tc>
                <a:extLst>
                  <a:ext uri="{0D108BD9-81ED-4DB2-BD59-A6C34878D82A}">
                    <a16:rowId xmlns:a16="http://schemas.microsoft.com/office/drawing/2014/main" val="1635827409"/>
                  </a:ext>
                </a:extLst>
              </a:tr>
              <a:tr h="635256">
                <a:tc>
                  <a:txBody>
                    <a:bodyPr/>
                    <a:lstStyle/>
                    <a:p>
                      <a:pPr algn="ctr"/>
                      <a:r>
                        <a:rPr lang="en-US" sz="1600" b="0">
                          <a:latin typeface="Times New Roman" panose="02020603050405020304" pitchFamily="18" charset="0"/>
                          <a:cs typeface="Times New Roman" panose="02020603050405020304" pitchFamily="18" charset="0"/>
                        </a:rPr>
                        <a:t>Abstract và</a:t>
                      </a:r>
                      <a:r>
                        <a:rPr lang="en-US" sz="1600" b="0" baseline="0">
                          <a:latin typeface="Times New Roman" panose="02020603050405020304" pitchFamily="18" charset="0"/>
                          <a:cs typeface="Times New Roman" panose="02020603050405020304" pitchFamily="18" charset="0"/>
                        </a:rPr>
                        <a:t> non-abstract method</a:t>
                      </a:r>
                      <a:endParaRPr lang="en-US" sz="1600" b="0">
                        <a:latin typeface="Times New Roman" panose="02020603050405020304" pitchFamily="18" charset="0"/>
                        <a:cs typeface="Times New Roman" panose="02020603050405020304" pitchFamily="18" charset="0"/>
                      </a:endParaRPr>
                    </a:p>
                  </a:txBody>
                  <a:tcPr anchor="ctr"/>
                </a:tc>
                <a:tc>
                  <a:txBody>
                    <a:bodyPr/>
                    <a:lstStyle/>
                    <a:p>
                      <a:pPr algn="ctr"/>
                      <a:r>
                        <a:rPr lang="en-US" sz="1600" b="0">
                          <a:latin typeface="Times New Roman" panose="02020603050405020304" pitchFamily="18" charset="0"/>
                          <a:cs typeface="Times New Roman" panose="02020603050405020304" pitchFamily="18" charset="0"/>
                        </a:rPr>
                        <a:t>Chỉ</a:t>
                      </a:r>
                      <a:r>
                        <a:rPr lang="en-US" sz="1600" b="0" baseline="0">
                          <a:latin typeface="Times New Roman" panose="02020603050405020304" pitchFamily="18" charset="0"/>
                          <a:cs typeface="Times New Roman" panose="02020603050405020304" pitchFamily="18" charset="0"/>
                        </a:rPr>
                        <a:t> có abstract method</a:t>
                      </a:r>
                      <a:endParaRPr lang="en-US" sz="1600" b="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37734987"/>
                  </a:ext>
                </a:extLst>
              </a:tr>
              <a:tr h="635256">
                <a:tc>
                  <a:txBody>
                    <a:bodyPr/>
                    <a:lstStyle/>
                    <a:p>
                      <a:pPr algn="ctr"/>
                      <a:r>
                        <a:rPr lang="en-US" sz="1600" b="0">
                          <a:latin typeface="Times New Roman" panose="02020603050405020304" pitchFamily="18" charset="0"/>
                          <a:cs typeface="Times New Roman" panose="02020603050405020304" pitchFamily="18" charset="0"/>
                        </a:rPr>
                        <a:t>Không</a:t>
                      </a:r>
                      <a:r>
                        <a:rPr lang="en-US" sz="1600" b="0" baseline="0">
                          <a:latin typeface="Times New Roman" panose="02020603050405020304" pitchFamily="18" charset="0"/>
                          <a:cs typeface="Times New Roman" panose="02020603050405020304" pitchFamily="18" charset="0"/>
                        </a:rPr>
                        <a:t> hỗ trợ đa kế thừa</a:t>
                      </a:r>
                      <a:endParaRPr lang="en-US" sz="1600" b="0">
                        <a:latin typeface="Times New Roman" panose="02020603050405020304" pitchFamily="18" charset="0"/>
                        <a:cs typeface="Times New Roman" panose="02020603050405020304" pitchFamily="18" charset="0"/>
                      </a:endParaRPr>
                    </a:p>
                  </a:txBody>
                  <a:tcPr anchor="ctr"/>
                </a:tc>
                <a:tc>
                  <a:txBody>
                    <a:bodyPr/>
                    <a:lstStyle/>
                    <a:p>
                      <a:pPr algn="ctr"/>
                      <a:r>
                        <a:rPr lang="en-US" sz="1600" b="0">
                          <a:latin typeface="Times New Roman" panose="02020603050405020304" pitchFamily="18" charset="0"/>
                          <a:cs typeface="Times New Roman" panose="02020603050405020304" pitchFamily="18" charset="0"/>
                        </a:rPr>
                        <a:t>Hỗ</a:t>
                      </a:r>
                      <a:r>
                        <a:rPr lang="en-US" sz="1600" b="0" baseline="0">
                          <a:latin typeface="Times New Roman" panose="02020603050405020304" pitchFamily="18" charset="0"/>
                          <a:cs typeface="Times New Roman" panose="02020603050405020304" pitchFamily="18" charset="0"/>
                        </a:rPr>
                        <a:t> trợ đa kế thừa</a:t>
                      </a:r>
                      <a:endParaRPr lang="en-US" sz="1600" b="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81581142"/>
                  </a:ext>
                </a:extLst>
              </a:tr>
              <a:tr h="635256">
                <a:tc>
                  <a:txBody>
                    <a:bodyPr/>
                    <a:lstStyle/>
                    <a:p>
                      <a:pPr algn="ctr"/>
                      <a:r>
                        <a:rPr lang="en-US" sz="1600" b="0">
                          <a:latin typeface="Times New Roman" panose="02020603050405020304" pitchFamily="18" charset="0"/>
                          <a:cs typeface="Times New Roman" panose="02020603050405020304" pitchFamily="18" charset="0"/>
                        </a:rPr>
                        <a:t>Có</a:t>
                      </a:r>
                      <a:r>
                        <a:rPr lang="en-US" sz="1600" b="0" baseline="0">
                          <a:latin typeface="Times New Roman" panose="02020603050405020304" pitchFamily="18" charset="0"/>
                          <a:cs typeface="Times New Roman" panose="02020603050405020304" pitchFamily="18" charset="0"/>
                        </a:rPr>
                        <a:t> thể kế thừa từ lớp khác và có thể đa kế thừa interface</a:t>
                      </a:r>
                      <a:endParaRPr lang="en-US" sz="1600" b="0">
                        <a:latin typeface="Times New Roman" panose="02020603050405020304" pitchFamily="18" charset="0"/>
                        <a:cs typeface="Times New Roman" panose="02020603050405020304" pitchFamily="18" charset="0"/>
                      </a:endParaRPr>
                    </a:p>
                  </a:txBody>
                  <a:tcPr anchor="ctr"/>
                </a:tc>
                <a:tc>
                  <a:txBody>
                    <a:bodyPr/>
                    <a:lstStyle/>
                    <a:p>
                      <a:pPr algn="ctr"/>
                      <a:r>
                        <a:rPr lang="en-US" sz="1600" b="0">
                          <a:latin typeface="Times New Roman" panose="02020603050405020304" pitchFamily="18" charset="0"/>
                          <a:cs typeface="Times New Roman" panose="02020603050405020304" pitchFamily="18" charset="0"/>
                        </a:rPr>
                        <a:t>Chỉ</a:t>
                      </a:r>
                      <a:r>
                        <a:rPr lang="en-US" sz="1600" b="0" baseline="0">
                          <a:latin typeface="Times New Roman" panose="02020603050405020304" pitchFamily="18" charset="0"/>
                          <a:cs typeface="Times New Roman" panose="02020603050405020304" pitchFamily="18" charset="0"/>
                        </a:rPr>
                        <a:t> có thể kế thừa interface</a:t>
                      </a:r>
                      <a:endParaRPr lang="en-US" sz="1600" b="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97653113"/>
                  </a:ext>
                </a:extLst>
              </a:tr>
              <a:tr h="635256">
                <a:tc>
                  <a:txBody>
                    <a:bodyPr/>
                    <a:lstStyle/>
                    <a:p>
                      <a:pPr algn="ctr"/>
                      <a:r>
                        <a:rPr lang="en-US" sz="1600" b="0">
                          <a:latin typeface="Times New Roman" panose="02020603050405020304" pitchFamily="18" charset="0"/>
                          <a:cs typeface="Times New Roman" panose="02020603050405020304" pitchFamily="18" charset="0"/>
                        </a:rPr>
                        <a:t>Có</a:t>
                      </a:r>
                      <a:r>
                        <a:rPr lang="en-US" sz="1600" b="0" baseline="0">
                          <a:latin typeface="Times New Roman" panose="02020603050405020304" pitchFamily="18" charset="0"/>
                          <a:cs typeface="Times New Roman" panose="02020603050405020304" pitchFamily="18" charset="0"/>
                        </a:rPr>
                        <a:t> phương thức khởi tạo</a:t>
                      </a:r>
                      <a:endParaRPr lang="en-US" sz="1600" b="0">
                        <a:latin typeface="Times New Roman" panose="02020603050405020304" pitchFamily="18" charset="0"/>
                        <a:cs typeface="Times New Roman" panose="02020603050405020304" pitchFamily="18" charset="0"/>
                      </a:endParaRPr>
                    </a:p>
                  </a:txBody>
                  <a:tcPr anchor="ctr"/>
                </a:tc>
                <a:tc>
                  <a:txBody>
                    <a:bodyPr/>
                    <a:lstStyle/>
                    <a:p>
                      <a:pPr algn="ctr"/>
                      <a:r>
                        <a:rPr lang="en-US" sz="1600" b="0">
                          <a:latin typeface="Times New Roman" panose="02020603050405020304" pitchFamily="18" charset="0"/>
                          <a:cs typeface="Times New Roman" panose="02020603050405020304" pitchFamily="18" charset="0"/>
                        </a:rPr>
                        <a:t>Không</a:t>
                      </a:r>
                      <a:r>
                        <a:rPr lang="en-US" sz="1600" b="0" baseline="0">
                          <a:latin typeface="Times New Roman" panose="02020603050405020304" pitchFamily="18" charset="0"/>
                          <a:cs typeface="Times New Roman" panose="02020603050405020304" pitchFamily="18" charset="0"/>
                        </a:rPr>
                        <a:t> có phương thức khởi tạo</a:t>
                      </a:r>
                      <a:endParaRPr lang="en-US" sz="1600" b="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44763716"/>
                  </a:ext>
                </a:extLst>
              </a:tr>
              <a:tr h="635256">
                <a:tc>
                  <a:txBody>
                    <a:bodyPr/>
                    <a:lstStyle/>
                    <a:p>
                      <a:pPr algn="ctr"/>
                      <a:r>
                        <a:rPr lang="en-US" sz="1600" b="0">
                          <a:latin typeface="Times New Roman" panose="02020603050405020304" pitchFamily="18" charset="0"/>
                          <a:cs typeface="Times New Roman" panose="02020603050405020304" pitchFamily="18" charset="0"/>
                        </a:rPr>
                        <a:t>Chứ</a:t>
                      </a:r>
                      <a:r>
                        <a:rPr lang="en-US" sz="1600" b="0" baseline="0">
                          <a:latin typeface="Times New Roman" panose="02020603050405020304" pitchFamily="18" charset="0"/>
                          <a:cs typeface="Times New Roman" panose="02020603050405020304" pitchFamily="18" charset="0"/>
                        </a:rPr>
                        <a:t>a các biến static, non-static, final, non-final</a:t>
                      </a:r>
                      <a:endParaRPr lang="en-US" sz="1600" b="0">
                        <a:latin typeface="Times New Roman" panose="02020603050405020304" pitchFamily="18" charset="0"/>
                        <a:cs typeface="Times New Roman" panose="02020603050405020304" pitchFamily="18" charset="0"/>
                      </a:endParaRPr>
                    </a:p>
                  </a:txBody>
                  <a:tcPr anchor="ctr"/>
                </a:tc>
                <a:tc>
                  <a:txBody>
                    <a:bodyPr/>
                    <a:lstStyle/>
                    <a:p>
                      <a:pPr algn="ctr"/>
                      <a:r>
                        <a:rPr lang="en-US" sz="1600" b="0">
                          <a:latin typeface="Times New Roman" panose="02020603050405020304" pitchFamily="18" charset="0"/>
                          <a:cs typeface="Times New Roman" panose="02020603050405020304" pitchFamily="18" charset="0"/>
                        </a:rPr>
                        <a:t>Chỉ</a:t>
                      </a:r>
                      <a:r>
                        <a:rPr lang="en-US" sz="1600" b="0" baseline="0">
                          <a:latin typeface="Times New Roman" panose="02020603050405020304" pitchFamily="18" charset="0"/>
                          <a:cs typeface="Times New Roman" panose="02020603050405020304" pitchFamily="18" charset="0"/>
                        </a:rPr>
                        <a:t> chứa biến static và final</a:t>
                      </a:r>
                      <a:endParaRPr lang="en-US" sz="1600" b="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72432234"/>
                  </a:ext>
                </a:extLst>
              </a:tr>
              <a:tr h="635256">
                <a:tc>
                  <a:txBody>
                    <a:bodyPr/>
                    <a:lstStyle/>
                    <a:p>
                      <a:pPr algn="ctr"/>
                      <a:r>
                        <a:rPr lang="en-US" sz="1600" b="0">
                          <a:latin typeface="Times New Roman" panose="02020603050405020304" pitchFamily="18" charset="0"/>
                          <a:cs typeface="Times New Roman" panose="02020603050405020304" pitchFamily="18" charset="0"/>
                        </a:rPr>
                        <a:t>Các</a:t>
                      </a:r>
                      <a:r>
                        <a:rPr lang="en-US" sz="1600" b="0" baseline="0">
                          <a:latin typeface="Times New Roman" panose="02020603050405020304" pitchFamily="18" charset="0"/>
                          <a:cs typeface="Times New Roman" panose="02020603050405020304" pitchFamily="18" charset="0"/>
                        </a:rPr>
                        <a:t> lớp thành viên là các lớp public, private hoặc protected…</a:t>
                      </a:r>
                      <a:endParaRPr lang="en-US" sz="1600" b="0">
                        <a:latin typeface="Times New Roman" panose="02020603050405020304" pitchFamily="18" charset="0"/>
                        <a:cs typeface="Times New Roman" panose="02020603050405020304" pitchFamily="18" charset="0"/>
                      </a:endParaRPr>
                    </a:p>
                  </a:txBody>
                  <a:tcPr anchor="ctr"/>
                </a:tc>
                <a:tc>
                  <a:txBody>
                    <a:bodyPr/>
                    <a:lstStyle/>
                    <a:p>
                      <a:pPr algn="ctr"/>
                      <a:r>
                        <a:rPr lang="en-US" sz="1600" b="0">
                          <a:latin typeface="Times New Roman" panose="02020603050405020304" pitchFamily="18" charset="0"/>
                          <a:cs typeface="Times New Roman" panose="02020603050405020304" pitchFamily="18" charset="0"/>
                        </a:rPr>
                        <a:t>Chỉ</a:t>
                      </a:r>
                      <a:r>
                        <a:rPr lang="en-US" sz="1600" b="0" baseline="0">
                          <a:latin typeface="Times New Roman" panose="02020603050405020304" pitchFamily="18" charset="0"/>
                          <a:cs typeface="Times New Roman" panose="02020603050405020304" pitchFamily="18" charset="0"/>
                        </a:rPr>
                        <a:t> có lớp public</a:t>
                      </a:r>
                      <a:endParaRPr lang="en-US" sz="1600" b="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94753124"/>
                  </a:ext>
                </a:extLst>
              </a:tr>
              <a:tr h="635256">
                <a:tc>
                  <a:txBody>
                    <a:bodyPr/>
                    <a:lstStyle/>
                    <a:p>
                      <a:pPr algn="ctr"/>
                      <a:r>
                        <a:rPr lang="en-US" sz="1600" b="0">
                          <a:latin typeface="Times New Roman" panose="02020603050405020304" pitchFamily="18" charset="0"/>
                          <a:cs typeface="Times New Roman" panose="02020603050405020304" pitchFamily="18" charset="0"/>
                        </a:rPr>
                        <a:t>…</a:t>
                      </a:r>
                    </a:p>
                  </a:txBody>
                  <a:tcPr anchor="ctr"/>
                </a:tc>
                <a:tc>
                  <a:txBody>
                    <a:bodyPr/>
                    <a:lstStyle/>
                    <a:p>
                      <a:pPr algn="ctr"/>
                      <a:r>
                        <a:rPr lang="en-US" sz="1600" b="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815618824"/>
                  </a:ext>
                </a:extLst>
              </a:tr>
            </a:tbl>
          </a:graphicData>
        </a:graphic>
      </p:graphicFrame>
      <p:cxnSp>
        <p:nvCxnSpPr>
          <p:cNvPr id="15" name="Straight Connector 14"/>
          <p:cNvCxnSpPr/>
          <p:nvPr/>
        </p:nvCxnSpPr>
        <p:spPr>
          <a:xfrm>
            <a:off x="6096000" y="1387366"/>
            <a:ext cx="0" cy="4950372"/>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243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overriding</a:t>
            </a:r>
          </a:p>
        </p:txBody>
      </p:sp>
      <p:sp>
        <p:nvSpPr>
          <p:cNvPr id="7" name="Rounded Rectangle 6"/>
          <p:cNvSpPr/>
          <p:nvPr/>
        </p:nvSpPr>
        <p:spPr>
          <a:xfrm>
            <a:off x="2231135" y="1280010"/>
            <a:ext cx="7729728" cy="17785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Overriding là một tính năng cho phép lớp con cung cấp một triển khai cụ thể của phương thức được cung cấp bởi lớp nó kế thừa.</a:t>
            </a:r>
          </a:p>
          <a:p>
            <a:r>
              <a:rPr lang="en-US">
                <a:latin typeface="Times New Roman" panose="02020603050405020304" pitchFamily="18" charset="0"/>
                <a:cs typeface="Times New Roman" panose="02020603050405020304" pitchFamily="18" charset="0"/>
              </a:rPr>
              <a:t> </a:t>
            </a:r>
          </a:p>
          <a:p>
            <a:r>
              <a:rPr lang="en-US" b="1">
                <a:latin typeface="Times New Roman" panose="02020603050405020304" pitchFamily="18" charset="0"/>
                <a:cs typeface="Times New Roman" panose="02020603050405020304" pitchFamily="18" charset="0"/>
              </a:rPr>
              <a:t>Mục đích: </a:t>
            </a:r>
            <a:r>
              <a:rPr lang="en-US">
                <a:latin typeface="Times New Roman" panose="02020603050405020304" pitchFamily="18" charset="0"/>
                <a:cs typeface="Times New Roman" panose="02020603050405020304" pitchFamily="18" charset="0"/>
              </a:rPr>
              <a:t>Overriding được sử dụng để thu được tính đa hình.</a:t>
            </a:r>
          </a:p>
        </p:txBody>
      </p:sp>
      <p:sp>
        <p:nvSpPr>
          <p:cNvPr id="8" name="Rectangle 7"/>
          <p:cNvSpPr/>
          <p:nvPr/>
        </p:nvSpPr>
        <p:spPr>
          <a:xfrm>
            <a:off x="5036819" y="3444240"/>
            <a:ext cx="1958341" cy="10972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p:cNvSpPr/>
          <p:nvPr/>
        </p:nvSpPr>
        <p:spPr>
          <a:xfrm>
            <a:off x="6995160" y="5212080"/>
            <a:ext cx="1958341" cy="10972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p:cNvSpPr/>
          <p:nvPr/>
        </p:nvSpPr>
        <p:spPr>
          <a:xfrm>
            <a:off x="3078478" y="5288280"/>
            <a:ext cx="1958341" cy="10972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11" name="Straight Connector 10"/>
          <p:cNvCxnSpPr/>
          <p:nvPr/>
        </p:nvCxnSpPr>
        <p:spPr>
          <a:xfrm>
            <a:off x="5036819" y="3724275"/>
            <a:ext cx="195834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12763" y="3402689"/>
            <a:ext cx="806451" cy="33855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Animal</a:t>
            </a:r>
          </a:p>
        </p:txBody>
      </p:sp>
      <p:sp>
        <p:nvSpPr>
          <p:cNvPr id="13" name="TextBox 12"/>
          <p:cNvSpPr txBox="1"/>
          <p:nvPr/>
        </p:nvSpPr>
        <p:spPr>
          <a:xfrm>
            <a:off x="5441313" y="3838833"/>
            <a:ext cx="1149350" cy="600164"/>
          </a:xfrm>
          <a:prstGeom prst="rect">
            <a:avLst/>
          </a:prstGeom>
          <a:noFill/>
        </p:spPr>
        <p:txBody>
          <a:bodyPr wrap="square" rtlCol="0">
            <a:spAutoFit/>
          </a:bodyPr>
          <a:lstStyle/>
          <a:p>
            <a:pPr algn="ctr"/>
            <a:r>
              <a:rPr lang="en-US" sz="1100">
                <a:latin typeface="Times New Roman" panose="02020603050405020304" pitchFamily="18" charset="0"/>
                <a:cs typeface="Times New Roman" panose="02020603050405020304" pitchFamily="18" charset="0"/>
              </a:rPr>
              <a:t>animalSount()</a:t>
            </a:r>
          </a:p>
          <a:p>
            <a:pPr algn="ctr"/>
            <a:r>
              <a:rPr lang="en-US" sz="1100">
                <a:latin typeface="Times New Roman" panose="02020603050405020304" pitchFamily="18" charset="0"/>
                <a:cs typeface="Times New Roman" panose="02020603050405020304" pitchFamily="18" charset="0"/>
              </a:rPr>
              <a:t>eat()</a:t>
            </a:r>
          </a:p>
          <a:p>
            <a:pPr algn="ctr"/>
            <a:r>
              <a:rPr lang="en-US" sz="1100">
                <a:latin typeface="Times New Roman" panose="02020603050405020304" pitchFamily="18" charset="0"/>
                <a:cs typeface="Times New Roman" panose="02020603050405020304" pitchFamily="18" charset="0"/>
              </a:rPr>
              <a:t>…</a:t>
            </a:r>
          </a:p>
        </p:txBody>
      </p:sp>
      <p:cxnSp>
        <p:nvCxnSpPr>
          <p:cNvPr id="14" name="Straight Connector 13"/>
          <p:cNvCxnSpPr/>
          <p:nvPr/>
        </p:nvCxnSpPr>
        <p:spPr>
          <a:xfrm>
            <a:off x="3078478" y="5564981"/>
            <a:ext cx="195834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08770" y="5257204"/>
            <a:ext cx="1097756" cy="307777"/>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Cat</a:t>
            </a:r>
          </a:p>
        </p:txBody>
      </p:sp>
      <p:sp>
        <p:nvSpPr>
          <p:cNvPr id="16" name="TextBox 15"/>
          <p:cNvSpPr txBox="1"/>
          <p:nvPr/>
        </p:nvSpPr>
        <p:spPr>
          <a:xfrm>
            <a:off x="3403598" y="5616119"/>
            <a:ext cx="1308100" cy="769441"/>
          </a:xfrm>
          <a:prstGeom prst="rect">
            <a:avLst/>
          </a:prstGeom>
          <a:noFill/>
        </p:spPr>
        <p:txBody>
          <a:bodyPr wrap="square" rtlCol="0">
            <a:spAutoFit/>
          </a:bodyPr>
          <a:lstStyle/>
          <a:p>
            <a:pPr algn="ctr"/>
            <a:r>
              <a:rPr lang="en-US" sz="1100">
                <a:latin typeface="Times New Roman" panose="02020603050405020304" pitchFamily="18" charset="0"/>
                <a:cs typeface="Times New Roman" panose="02020603050405020304" pitchFamily="18" charset="0"/>
              </a:rPr>
              <a:t>animalSount()</a:t>
            </a:r>
          </a:p>
          <a:p>
            <a:pPr algn="ctr"/>
            <a:r>
              <a:rPr lang="en-US" sz="1100">
                <a:latin typeface="Times New Roman" panose="02020603050405020304" pitchFamily="18" charset="0"/>
                <a:cs typeface="Times New Roman" panose="02020603050405020304" pitchFamily="18" charset="0"/>
              </a:rPr>
              <a:t>eat()</a:t>
            </a:r>
          </a:p>
          <a:p>
            <a:pPr algn="ctr"/>
            <a:r>
              <a:rPr lang="en-US" sz="1100">
                <a:latin typeface="Times New Roman" panose="02020603050405020304" pitchFamily="18" charset="0"/>
                <a:cs typeface="Times New Roman" panose="02020603050405020304" pitchFamily="18" charset="0"/>
              </a:rPr>
              <a:t>…</a:t>
            </a:r>
          </a:p>
          <a:p>
            <a:endParaRPr lang="en-US" sz="1100"/>
          </a:p>
        </p:txBody>
      </p:sp>
      <p:cxnSp>
        <p:nvCxnSpPr>
          <p:cNvPr id="17" name="Straight Connector 16"/>
          <p:cNvCxnSpPr/>
          <p:nvPr/>
        </p:nvCxnSpPr>
        <p:spPr>
          <a:xfrm>
            <a:off x="6995160" y="5564981"/>
            <a:ext cx="195834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742555" y="5257204"/>
            <a:ext cx="463550" cy="261610"/>
          </a:xfrm>
          <a:prstGeom prst="rect">
            <a:avLst/>
          </a:prstGeom>
          <a:noFill/>
        </p:spPr>
        <p:txBody>
          <a:bodyPr wrap="square" rtlCol="0">
            <a:spAutoFit/>
          </a:bodyPr>
          <a:lstStyle/>
          <a:p>
            <a:r>
              <a:rPr lang="en-US" sz="1100">
                <a:latin typeface="Times New Roman" panose="02020603050405020304" pitchFamily="18" charset="0"/>
                <a:cs typeface="Times New Roman" panose="02020603050405020304" pitchFamily="18" charset="0"/>
              </a:rPr>
              <a:t>Dog</a:t>
            </a:r>
          </a:p>
        </p:txBody>
      </p:sp>
      <p:sp>
        <p:nvSpPr>
          <p:cNvPr id="19" name="TextBox 18"/>
          <p:cNvSpPr txBox="1"/>
          <p:nvPr/>
        </p:nvSpPr>
        <p:spPr>
          <a:xfrm>
            <a:off x="7264400" y="5616119"/>
            <a:ext cx="1479550" cy="769441"/>
          </a:xfrm>
          <a:prstGeom prst="rect">
            <a:avLst/>
          </a:prstGeom>
          <a:noFill/>
        </p:spPr>
        <p:txBody>
          <a:bodyPr wrap="square" rtlCol="0">
            <a:spAutoFit/>
          </a:bodyPr>
          <a:lstStyle/>
          <a:p>
            <a:pPr algn="ctr"/>
            <a:r>
              <a:rPr lang="en-US" sz="1100">
                <a:latin typeface="Times New Roman" panose="02020603050405020304" pitchFamily="18" charset="0"/>
                <a:cs typeface="Times New Roman" panose="02020603050405020304" pitchFamily="18" charset="0"/>
              </a:rPr>
              <a:t>animalSount()</a:t>
            </a:r>
          </a:p>
          <a:p>
            <a:pPr algn="ctr"/>
            <a:r>
              <a:rPr lang="en-US" sz="1100">
                <a:latin typeface="Times New Roman" panose="02020603050405020304" pitchFamily="18" charset="0"/>
                <a:cs typeface="Times New Roman" panose="02020603050405020304" pitchFamily="18" charset="0"/>
              </a:rPr>
              <a:t>eat()</a:t>
            </a:r>
          </a:p>
          <a:p>
            <a:pPr algn="ctr"/>
            <a:r>
              <a:rPr lang="en-US" sz="1100">
                <a:latin typeface="Times New Roman" panose="02020603050405020304" pitchFamily="18" charset="0"/>
                <a:cs typeface="Times New Roman" panose="02020603050405020304" pitchFamily="18" charset="0"/>
              </a:rPr>
              <a:t>…</a:t>
            </a:r>
          </a:p>
          <a:p>
            <a:endParaRPr lang="en-US" sz="1100"/>
          </a:p>
        </p:txBody>
      </p:sp>
      <p:cxnSp>
        <p:nvCxnSpPr>
          <p:cNvPr id="20" name="Straight Arrow Connector 19"/>
          <p:cNvCxnSpPr>
            <a:stCxn id="8" idx="2"/>
            <a:endCxn id="15" idx="0"/>
          </p:cNvCxnSpPr>
          <p:nvPr/>
        </p:nvCxnSpPr>
        <p:spPr>
          <a:xfrm flipH="1">
            <a:off x="4057648" y="4541520"/>
            <a:ext cx="1958342" cy="71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2"/>
            <a:endCxn id="9" idx="0"/>
          </p:cNvCxnSpPr>
          <p:nvPr/>
        </p:nvCxnSpPr>
        <p:spPr>
          <a:xfrm>
            <a:off x="6015990" y="4541520"/>
            <a:ext cx="1958341" cy="67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084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overriding</a:t>
            </a:r>
          </a:p>
        </p:txBody>
      </p:sp>
      <p:graphicFrame>
        <p:nvGraphicFramePr>
          <p:cNvPr id="47" name="Diagram 46"/>
          <p:cNvGraphicFramePr/>
          <p:nvPr>
            <p:extLst>
              <p:ext uri="{D42A27DB-BD31-4B8C-83A1-F6EECF244321}">
                <p14:modId xmlns:p14="http://schemas.microsoft.com/office/powerpoint/2010/main" val="3596928755"/>
              </p:ext>
            </p:extLst>
          </p:nvPr>
        </p:nvGraphicFramePr>
        <p:xfrm>
          <a:off x="2231135" y="1214966"/>
          <a:ext cx="7729728" cy="5290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8" name="Group 47"/>
          <p:cNvGrpSpPr/>
          <p:nvPr/>
        </p:nvGrpSpPr>
        <p:grpSpPr>
          <a:xfrm>
            <a:off x="2231135" y="1214966"/>
            <a:ext cx="1511555" cy="5334293"/>
            <a:chOff x="0" y="0"/>
            <a:chExt cx="1545945" cy="5334293"/>
          </a:xfrm>
        </p:grpSpPr>
        <p:sp>
          <p:nvSpPr>
            <p:cNvPr id="49" name="Rectangle 48"/>
            <p:cNvSpPr/>
            <p:nvPr/>
          </p:nvSpPr>
          <p:spPr>
            <a:xfrm>
              <a:off x="0" y="0"/>
              <a:ext cx="1545945" cy="5334293"/>
            </a:xfrm>
            <a:prstGeom prst="rect">
              <a:avLst/>
            </a:prstGeom>
          </p:spPr>
          <p:style>
            <a:lnRef idx="1">
              <a:schemeClr val="accent4"/>
            </a:lnRef>
            <a:fillRef idx="2">
              <a:schemeClr val="accent4"/>
            </a:fillRef>
            <a:effectRef idx="1">
              <a:schemeClr val="accent4"/>
            </a:effectRef>
            <a:fontRef idx="minor">
              <a:schemeClr val="tx1">
                <a:hueOff val="0"/>
                <a:satOff val="0"/>
                <a:lumOff val="0"/>
                <a:alphaOff val="0"/>
              </a:schemeClr>
            </a:fontRef>
          </p:style>
        </p:sp>
        <p:sp>
          <p:nvSpPr>
            <p:cNvPr id="50" name="TextBox 49"/>
            <p:cNvSpPr txBox="1"/>
            <p:nvPr/>
          </p:nvSpPr>
          <p:spPr>
            <a:xfrm>
              <a:off x="0" y="0"/>
              <a:ext cx="1545945" cy="53342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t" anchorCtr="0">
              <a:noAutofit/>
            </a:bodyPr>
            <a:lstStyle/>
            <a:p>
              <a:pPr lvl="0" algn="ctr" defTabSz="1600200">
                <a:lnSpc>
                  <a:spcPct val="90000"/>
                </a:lnSpc>
                <a:spcBef>
                  <a:spcPct val="0"/>
                </a:spcBef>
                <a:spcAft>
                  <a:spcPct val="35000"/>
                </a:spcAft>
              </a:pPr>
              <a:endParaRPr lang="en-US" sz="3600" kern="1200">
                <a:latin typeface="Times New Roman" panose="02020603050405020304" pitchFamily="18" charset="0"/>
                <a:cs typeface="Times New Roman" panose="02020603050405020304" pitchFamily="18" charset="0"/>
              </a:endParaRPr>
            </a:p>
          </p:txBody>
        </p:sp>
      </p:grpSp>
      <p:sp>
        <p:nvSpPr>
          <p:cNvPr id="54" name="TextBox 53"/>
          <p:cNvSpPr txBox="1"/>
          <p:nvPr/>
        </p:nvSpPr>
        <p:spPr>
          <a:xfrm>
            <a:off x="2361792" y="3198550"/>
            <a:ext cx="1228725" cy="1323439"/>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Đặc điểm</a:t>
            </a:r>
          </a:p>
        </p:txBody>
      </p:sp>
      <p:sp>
        <p:nvSpPr>
          <p:cNvPr id="55" name="TextBox 54"/>
          <p:cNvSpPr txBox="1"/>
          <p:nvPr/>
        </p:nvSpPr>
        <p:spPr>
          <a:xfrm>
            <a:off x="3962400" y="5812423"/>
            <a:ext cx="5667375" cy="338554"/>
          </a:xfrm>
          <a:prstGeom prst="rect">
            <a:avLst/>
          </a:prstGeom>
          <a:noFill/>
        </p:spPr>
        <p:txBody>
          <a:bodyPr wrap="square" rtlCol="0" anchor="ctr">
            <a:spAutoFit/>
          </a:bodyPr>
          <a:lstStyle/>
          <a:p>
            <a:r>
              <a:rPr lang="en-US" sz="1600">
                <a:latin typeface="Times New Roman" panose="02020603050405020304" pitchFamily="18" charset="0"/>
                <a:cs typeface="Times New Roman" panose="02020603050405020304" pitchFamily="18" charset="0"/>
              </a:rPr>
              <a:t>Phải là quan hệ kế thừa</a:t>
            </a:r>
          </a:p>
        </p:txBody>
      </p:sp>
    </p:spTree>
    <p:extLst>
      <p:ext uri="{BB962C8B-B14F-4D97-AF65-F5344CB8AC3E}">
        <p14:creationId xmlns:p14="http://schemas.microsoft.com/office/powerpoint/2010/main" val="31612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overriding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376256"/>
            <a:ext cx="7729728" cy="125724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622" y="2838606"/>
            <a:ext cx="7729728" cy="12665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622" y="4349473"/>
            <a:ext cx="7756702" cy="11027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622" y="5776912"/>
            <a:ext cx="7756702" cy="561975"/>
          </a:xfrm>
          <a:prstGeom prst="rect">
            <a:avLst/>
          </a:prstGeom>
        </p:spPr>
      </p:pic>
    </p:spTree>
    <p:extLst>
      <p:ext uri="{BB962C8B-B14F-4D97-AF65-F5344CB8AC3E}">
        <p14:creationId xmlns:p14="http://schemas.microsoft.com/office/powerpoint/2010/main" val="2003721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overriding</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2893238"/>
            <a:ext cx="7729728" cy="73572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3918322"/>
            <a:ext cx="7729728" cy="109892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135" y="5306610"/>
            <a:ext cx="7729728" cy="72640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1135" y="1266825"/>
            <a:ext cx="7729728" cy="1257245"/>
          </a:xfrm>
          <a:prstGeom prst="rect">
            <a:avLst/>
          </a:prstGeom>
        </p:spPr>
      </p:pic>
    </p:spTree>
    <p:extLst>
      <p:ext uri="{BB962C8B-B14F-4D97-AF65-F5344CB8AC3E}">
        <p14:creationId xmlns:p14="http://schemas.microsoft.com/office/powerpoint/2010/main" val="2755679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31135" y="397135"/>
            <a:ext cx="7729728" cy="580327"/>
          </a:xfrm>
        </p:spPr>
        <p:txBody>
          <a:bodyPr>
            <a:normAutofit fontScale="90000"/>
          </a:bodyPr>
          <a:lstStyle/>
          <a:p>
            <a:r>
              <a:rPr lang="en-US" err="1">
                <a:latin typeface="Times New Roman" panose="02020603050405020304" pitchFamily="18" charset="0"/>
                <a:cs typeface="Times New Roman" panose="02020603050405020304" pitchFamily="18" charset="0"/>
              </a:rPr>
              <a:t>Nội</a:t>
            </a:r>
            <a:r>
              <a:rPr lang="en-US">
                <a:latin typeface="Times New Roman" panose="02020603050405020304" pitchFamily="18" charset="0"/>
                <a:cs typeface="Times New Roman" panose="02020603050405020304" pitchFamily="18" charset="0"/>
              </a:rPr>
              <a:t> dung</a:t>
            </a:r>
          </a:p>
        </p:txBody>
      </p:sp>
      <p:sp>
        <p:nvSpPr>
          <p:cNvPr id="13" name="TextBox 12"/>
          <p:cNvSpPr txBox="1"/>
          <p:nvPr/>
        </p:nvSpPr>
        <p:spPr>
          <a:xfrm>
            <a:off x="3932340" y="1408386"/>
            <a:ext cx="4327319" cy="4662815"/>
          </a:xfrm>
          <a:prstGeom prst="rect">
            <a:avLst/>
          </a:prstGeom>
          <a:noFill/>
        </p:spPr>
        <p:txBody>
          <a:bodyPr wrap="square" rtlCol="0">
            <a:spAutoFit/>
          </a:bodyPr>
          <a:lstStyle/>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Interface vs Abstract Class</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Overriding vs Overloading</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Mutable vs Immutable</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String, String Buffer, String Builder</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String Pool</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Pass by value vs Pass by reference</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Final variable, final method, final class</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Static variable, static method, static class</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Try/catch vs throw exception</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Synchronize vs Asynchronous</a:t>
            </a:r>
          </a:p>
          <a:p>
            <a:pPr marL="342900" indent="-342900">
              <a:lnSpc>
                <a:spcPct val="150000"/>
              </a:lnSpc>
              <a:buFont typeface="+mj-lt"/>
              <a:buAutoNum type="arabicParenR"/>
            </a:pPr>
            <a:r>
              <a:rPr lang="en-US">
                <a:latin typeface="Times New Roman" panose="02020603050405020304" pitchFamily="18" charset="0"/>
                <a:cs typeface="Times New Roman" panose="02020603050405020304" pitchFamily="18" charset="0"/>
              </a:rPr>
              <a:t>Lambda, Collection stream</a:t>
            </a:r>
          </a:p>
        </p:txBody>
      </p:sp>
    </p:spTree>
    <p:extLst>
      <p:ext uri="{BB962C8B-B14F-4D97-AF65-F5344CB8AC3E}">
        <p14:creationId xmlns:p14="http://schemas.microsoft.com/office/powerpoint/2010/main" val="3431776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overloading</a:t>
            </a:r>
          </a:p>
        </p:txBody>
      </p:sp>
      <p:sp>
        <p:nvSpPr>
          <p:cNvPr id="5" name="Rounded Rectangle 4"/>
          <p:cNvSpPr/>
          <p:nvPr/>
        </p:nvSpPr>
        <p:spPr>
          <a:xfrm>
            <a:off x="2231135" y="1184759"/>
            <a:ext cx="7729728" cy="85359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Overloading là khả năng tạo ra nhiều phương thức có cùng tên nhưng với chức năng khác nhau.</a:t>
            </a:r>
          </a:p>
          <a:p>
            <a:r>
              <a:rPr lang="en-US">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2159922"/>
            <a:ext cx="7729728" cy="44608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788" y="2159922"/>
            <a:ext cx="1743075" cy="2743200"/>
          </a:xfrm>
          <a:prstGeom prst="rect">
            <a:avLst/>
          </a:prstGeom>
        </p:spPr>
      </p:pic>
    </p:spTree>
    <p:extLst>
      <p:ext uri="{BB962C8B-B14F-4D97-AF65-F5344CB8AC3E}">
        <p14:creationId xmlns:p14="http://schemas.microsoft.com/office/powerpoint/2010/main" val="152279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Mutable immutable</a:t>
            </a:r>
          </a:p>
        </p:txBody>
      </p:sp>
      <p:sp>
        <p:nvSpPr>
          <p:cNvPr id="6" name="Rounded Rectangle 5"/>
          <p:cNvSpPr/>
          <p:nvPr/>
        </p:nvSpPr>
        <p:spPr>
          <a:xfrm>
            <a:off x="2231135" y="1451458"/>
            <a:ext cx="7729728" cy="177434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a:latin typeface="Times New Roman" panose="02020603050405020304" pitchFamily="18" charset="0"/>
                <a:cs typeface="Times New Roman" panose="02020603050405020304" pitchFamily="18" charset="0"/>
              </a:rPr>
              <a:t>Mutable</a:t>
            </a:r>
          </a:p>
          <a:p>
            <a:pPr algn="ctr"/>
            <a:endParaRPr lang="en-US" b="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Có thể thay đổi giá trị thuộc tính của đối tượng</a:t>
            </a:r>
          </a:p>
        </p:txBody>
      </p:sp>
      <p:sp>
        <p:nvSpPr>
          <p:cNvPr id="8" name="Rounded Rectangle 7"/>
          <p:cNvSpPr/>
          <p:nvPr/>
        </p:nvSpPr>
        <p:spPr>
          <a:xfrm>
            <a:off x="2231135" y="4004158"/>
            <a:ext cx="7729728" cy="177434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a:latin typeface="Times New Roman" panose="02020603050405020304" pitchFamily="18" charset="0"/>
                <a:cs typeface="Times New Roman" panose="02020603050405020304" pitchFamily="18" charset="0"/>
              </a:rPr>
              <a:t>Immutable</a:t>
            </a:r>
          </a:p>
          <a:p>
            <a:pPr algn="ctr"/>
            <a:endParaRPr lang="en-US" b="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Không thể thay đổi giá trị thuộc tính của đối tượng, chỉ có thể thay đổi khi khởi tạo một vùng nhớ khác lưu trữ giá trị thay đổi.</a:t>
            </a:r>
          </a:p>
        </p:txBody>
      </p:sp>
    </p:spTree>
    <p:extLst>
      <p:ext uri="{BB962C8B-B14F-4D97-AF65-F5344CB8AC3E}">
        <p14:creationId xmlns:p14="http://schemas.microsoft.com/office/powerpoint/2010/main" val="349735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380" y="209419"/>
            <a:ext cx="7737484" cy="27623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380" y="3105458"/>
            <a:ext cx="7737484" cy="3517038"/>
          </a:xfrm>
          <a:prstGeom prst="rect">
            <a:avLst/>
          </a:prstGeom>
        </p:spPr>
      </p:pic>
    </p:spTree>
    <p:extLst>
      <p:ext uri="{BB962C8B-B14F-4D97-AF65-F5344CB8AC3E}">
        <p14:creationId xmlns:p14="http://schemas.microsoft.com/office/powerpoint/2010/main" val="289387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String, Stringbuilder, stringbuffer</a:t>
            </a:r>
          </a:p>
        </p:txBody>
      </p:sp>
      <p:sp>
        <p:nvSpPr>
          <p:cNvPr id="7" name="Rounded Rectangle 6"/>
          <p:cNvSpPr/>
          <p:nvPr/>
        </p:nvSpPr>
        <p:spPr>
          <a:xfrm>
            <a:off x="2231135" y="1257738"/>
            <a:ext cx="7729728" cy="349206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sz="2400" b="1">
                <a:latin typeface="Times New Roman" panose="02020603050405020304" pitchFamily="18" charset="0"/>
                <a:cs typeface="Times New Roman" panose="02020603050405020304" pitchFamily="18" charset="0"/>
              </a:rPr>
              <a:t>String</a:t>
            </a:r>
          </a:p>
          <a:p>
            <a:pPr algn="ctr"/>
            <a:endParaRPr lang="en-US" b="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là một immutable(là một lớp bất biến, giá trị và vùng nhớ của biến được khai báo theo kiểu String sẽ không thay đổi.</a:t>
            </a:r>
          </a:p>
          <a:p>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Có hai cách để khai báo một biến kiểu String</a:t>
            </a:r>
          </a:p>
          <a:p>
            <a:r>
              <a:rPr lang="en-US">
                <a:latin typeface="Times New Roman" panose="02020603050405020304" pitchFamily="18" charset="0"/>
                <a:cs typeface="Times New Roman" panose="02020603050405020304" pitchFamily="18" charset="0"/>
              </a:rPr>
              <a:t>	- Sử dụng dấu ngoặc kép double quotes như khai báo các biến nguyên thuỷ thông thường</a:t>
            </a:r>
          </a:p>
          <a:p>
            <a:r>
              <a:rPr lang="en-US">
                <a:latin typeface="Times New Roman" panose="02020603050405020304" pitchFamily="18" charset="0"/>
                <a:cs typeface="Times New Roman" panose="02020603050405020304" pitchFamily="18" charset="0"/>
              </a:rPr>
              <a:t>		String value  = “Hello World”;</a:t>
            </a:r>
          </a:p>
          <a:p>
            <a:r>
              <a:rPr lang="en-US">
                <a:latin typeface="Times New Roman" panose="02020603050405020304" pitchFamily="18" charset="0"/>
                <a:cs typeface="Times New Roman" panose="02020603050405020304" pitchFamily="18" charset="0"/>
              </a:rPr>
              <a:t>	- Sử dụng toán tử new</a:t>
            </a:r>
          </a:p>
          <a:p>
            <a:r>
              <a:rPr lang="en-US">
                <a:latin typeface="Times New Roman" panose="02020603050405020304" pitchFamily="18" charset="0"/>
                <a:cs typeface="Times New Roman" panose="02020603050405020304" pitchFamily="18" charset="0"/>
              </a:rPr>
              <a:t>		String value = new String(“Hello Wordl”);</a:t>
            </a:r>
          </a:p>
          <a:p>
            <a:endParaRPr lang="en-US">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4887913"/>
            <a:ext cx="7729728" cy="1592510"/>
          </a:xfrm>
          <a:prstGeom prst="rect">
            <a:avLst/>
          </a:prstGeom>
        </p:spPr>
      </p:pic>
      <p:sp>
        <p:nvSpPr>
          <p:cNvPr id="10" name="Rectangle 9"/>
          <p:cNvSpPr/>
          <p:nvPr/>
        </p:nvSpPr>
        <p:spPr>
          <a:xfrm>
            <a:off x="8712200" y="4978400"/>
            <a:ext cx="1079500" cy="13843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2" name="Straight Connector 11"/>
          <p:cNvCxnSpPr/>
          <p:nvPr/>
        </p:nvCxnSpPr>
        <p:spPr>
          <a:xfrm>
            <a:off x="8705850" y="5276850"/>
            <a:ext cx="1076325"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4" name="Straight Connector 13"/>
          <p:cNvCxnSpPr>
            <a:stCxn id="10" idx="1"/>
          </p:cNvCxnSpPr>
          <p:nvPr/>
        </p:nvCxnSpPr>
        <p:spPr>
          <a:xfrm>
            <a:off x="8712200" y="5670550"/>
            <a:ext cx="107950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6" name="Straight Connector 15"/>
          <p:cNvCxnSpPr/>
          <p:nvPr/>
        </p:nvCxnSpPr>
        <p:spPr>
          <a:xfrm>
            <a:off x="8705850" y="6053138"/>
            <a:ext cx="1076325" cy="0"/>
          </a:xfrm>
          <a:prstGeom prst="line">
            <a:avLst/>
          </a:prstGeom>
        </p:spPr>
        <p:style>
          <a:lnRef idx="1">
            <a:schemeClr val="accent5"/>
          </a:lnRef>
          <a:fillRef idx="0">
            <a:schemeClr val="accent5"/>
          </a:fillRef>
          <a:effectRef idx="0">
            <a:schemeClr val="accent5"/>
          </a:effectRef>
          <a:fontRef idx="minor">
            <a:schemeClr val="tx1"/>
          </a:fontRef>
        </p:style>
      </p:cxnSp>
      <p:sp>
        <p:nvSpPr>
          <p:cNvPr id="17" name="TextBox 16"/>
          <p:cNvSpPr txBox="1"/>
          <p:nvPr/>
        </p:nvSpPr>
        <p:spPr>
          <a:xfrm>
            <a:off x="8870950" y="4981656"/>
            <a:ext cx="762000" cy="261610"/>
          </a:xfrm>
          <a:prstGeom prst="rect">
            <a:avLst/>
          </a:prstGeom>
          <a:noFill/>
        </p:spPr>
        <p:txBody>
          <a:bodyPr wrap="square" rtlCol="0">
            <a:spAutoFit/>
          </a:bodyPr>
          <a:lstStyle/>
          <a:p>
            <a:pPr algn="ctr"/>
            <a:r>
              <a:rPr lang="en-US" sz="1100">
                <a:latin typeface="Times New Roman" panose="02020603050405020304" pitchFamily="18" charset="0"/>
                <a:cs typeface="Times New Roman" panose="02020603050405020304" pitchFamily="18" charset="0"/>
              </a:rPr>
              <a:t>Hello</a:t>
            </a:r>
          </a:p>
        </p:txBody>
      </p:sp>
      <p:sp>
        <p:nvSpPr>
          <p:cNvPr id="18" name="TextBox 17"/>
          <p:cNvSpPr txBox="1"/>
          <p:nvPr/>
        </p:nvSpPr>
        <p:spPr>
          <a:xfrm>
            <a:off x="8760619" y="5327730"/>
            <a:ext cx="982662" cy="261610"/>
          </a:xfrm>
          <a:prstGeom prst="rect">
            <a:avLst/>
          </a:prstGeom>
          <a:noFill/>
        </p:spPr>
        <p:txBody>
          <a:bodyPr wrap="square" rtlCol="0">
            <a:spAutoFit/>
          </a:bodyPr>
          <a:lstStyle/>
          <a:p>
            <a:r>
              <a:rPr lang="en-US" sz="1100">
                <a:latin typeface="Times New Roman" panose="02020603050405020304" pitchFamily="18" charset="0"/>
                <a:cs typeface="Times New Roman" panose="02020603050405020304" pitchFamily="18" charset="0"/>
              </a:rPr>
              <a:t>Hello World!</a:t>
            </a:r>
          </a:p>
        </p:txBody>
      </p:sp>
      <p:sp>
        <p:nvSpPr>
          <p:cNvPr id="19" name="TextBox 18"/>
          <p:cNvSpPr txBox="1"/>
          <p:nvPr/>
        </p:nvSpPr>
        <p:spPr>
          <a:xfrm>
            <a:off x="7539038" y="4978400"/>
            <a:ext cx="357188" cy="261610"/>
          </a:xfrm>
          <a:prstGeom prst="rect">
            <a:avLst/>
          </a:prstGeom>
          <a:noFill/>
        </p:spPr>
        <p:txBody>
          <a:bodyPr wrap="square" rtlCol="0">
            <a:spAutoFit/>
          </a:bodyPr>
          <a:lstStyle/>
          <a:p>
            <a:r>
              <a:rPr lang="en-US" sz="1100">
                <a:latin typeface="Times New Roman" panose="02020603050405020304" pitchFamily="18" charset="0"/>
                <a:cs typeface="Times New Roman" panose="02020603050405020304" pitchFamily="18" charset="0"/>
              </a:rPr>
              <a:t>st1</a:t>
            </a:r>
          </a:p>
        </p:txBody>
      </p:sp>
      <p:cxnSp>
        <p:nvCxnSpPr>
          <p:cNvPr id="21" name="Straight Arrow Connector 20"/>
          <p:cNvCxnSpPr/>
          <p:nvPr/>
        </p:nvCxnSpPr>
        <p:spPr>
          <a:xfrm>
            <a:off x="7962900" y="5109205"/>
            <a:ext cx="657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100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31135" y="1168838"/>
            <a:ext cx="7729728" cy="2566714"/>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sz="2400" b="1">
                <a:latin typeface="Times New Roman" panose="02020603050405020304" pitchFamily="18" charset="0"/>
                <a:cs typeface="Times New Roman" panose="02020603050405020304" pitchFamily="18" charset="0"/>
              </a:rPr>
              <a:t>StringBuffer</a:t>
            </a:r>
          </a:p>
          <a:p>
            <a:pPr algn="ctr"/>
            <a:endParaRPr lang="en-US" b="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StringBuffer trong java dùng để định nghĩa một chuỗi có thể thay đổi được(mutable)</a:t>
            </a:r>
          </a:p>
          <a:p>
            <a:r>
              <a:rPr lang="en-US">
                <a:latin typeface="Times New Roman" panose="02020603050405020304" pitchFamily="18" charset="0"/>
                <a:cs typeface="Times New Roman" panose="02020603050405020304" pitchFamily="18" charset="0"/>
              </a:rPr>
              <a:t>		- String Buffer là asynchronous</a:t>
            </a:r>
          </a:p>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Cú phát khai báo</a:t>
            </a:r>
          </a:p>
          <a:p>
            <a:pPr lvl="1"/>
            <a:r>
              <a:rPr lang="en-US">
                <a:latin typeface="Times New Roman" panose="02020603050405020304" pitchFamily="18" charset="0"/>
                <a:cs typeface="Times New Roman" panose="02020603050405020304" pitchFamily="18" charset="0"/>
              </a:rPr>
              <a:t>StringBuffer value = new StringBuffer(“Hello World!”);</a:t>
            </a: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p:txBody>
      </p:sp>
      <p:sp>
        <p:nvSpPr>
          <p:cNvPr id="5"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String, Stringbuilder, stringbuffer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5606726"/>
            <a:ext cx="5581650" cy="725615"/>
          </a:xfrm>
          <a:prstGeom prst="rect">
            <a:avLst/>
          </a:prstGeom>
        </p:spPr>
      </p:pic>
      <p:sp>
        <p:nvSpPr>
          <p:cNvPr id="8" name="Rectangle 7"/>
          <p:cNvSpPr/>
          <p:nvPr/>
        </p:nvSpPr>
        <p:spPr>
          <a:xfrm>
            <a:off x="7169595" y="3933501"/>
            <a:ext cx="2791268" cy="2398840"/>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Rectangle 8"/>
          <p:cNvSpPr/>
          <p:nvPr/>
        </p:nvSpPr>
        <p:spPr>
          <a:xfrm>
            <a:off x="8712200" y="4044950"/>
            <a:ext cx="1143000" cy="273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latin typeface="Times New Roman" panose="02020603050405020304" pitchFamily="18" charset="0"/>
                <a:cs typeface="Times New Roman" panose="02020603050405020304" pitchFamily="18" charset="0"/>
              </a:rPr>
              <a:t>hello</a:t>
            </a:r>
          </a:p>
        </p:txBody>
      </p:sp>
      <p:sp>
        <p:nvSpPr>
          <p:cNvPr id="10" name="Rectangle 9"/>
          <p:cNvSpPr/>
          <p:nvPr/>
        </p:nvSpPr>
        <p:spPr>
          <a:xfrm>
            <a:off x="8712200" y="4320121"/>
            <a:ext cx="1143000" cy="273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8712200" y="4581570"/>
            <a:ext cx="1143000" cy="273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2"/>
          <p:cNvSpPr/>
          <p:nvPr/>
        </p:nvSpPr>
        <p:spPr>
          <a:xfrm>
            <a:off x="8712200" y="5139271"/>
            <a:ext cx="1143000" cy="273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latin typeface="Times New Roman" panose="02020603050405020304" pitchFamily="18" charset="0"/>
                <a:cs typeface="Times New Roman" panose="02020603050405020304" pitchFamily="18" charset="0"/>
              </a:rPr>
              <a:t>hello World</a:t>
            </a:r>
          </a:p>
        </p:txBody>
      </p:sp>
      <p:sp>
        <p:nvSpPr>
          <p:cNvPr id="14" name="Rectangle 13"/>
          <p:cNvSpPr/>
          <p:nvPr/>
        </p:nvSpPr>
        <p:spPr>
          <a:xfrm>
            <a:off x="8712200" y="5411636"/>
            <a:ext cx="1143000" cy="273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8712200" y="5677651"/>
            <a:ext cx="1143000" cy="2730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7" name="Straight Arrow Connector 16"/>
          <p:cNvCxnSpPr>
            <a:stCxn id="11" idx="2"/>
          </p:cNvCxnSpPr>
          <p:nvPr/>
        </p:nvCxnSpPr>
        <p:spPr>
          <a:xfrm>
            <a:off x="9283700" y="4854620"/>
            <a:ext cx="0" cy="28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12785" y="4044950"/>
            <a:ext cx="480315"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sb</a:t>
            </a:r>
          </a:p>
        </p:txBody>
      </p:sp>
      <p:cxnSp>
        <p:nvCxnSpPr>
          <p:cNvPr id="25" name="Straight Arrow Connector 24"/>
          <p:cNvCxnSpPr>
            <a:stCxn id="23" idx="3"/>
          </p:cNvCxnSpPr>
          <p:nvPr/>
        </p:nvCxnSpPr>
        <p:spPr>
          <a:xfrm flipV="1">
            <a:off x="8293100" y="4229100"/>
            <a:ext cx="419100" cy="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812785" y="5091130"/>
            <a:ext cx="472185"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sb</a:t>
            </a:r>
          </a:p>
        </p:txBody>
      </p:sp>
      <p:cxnSp>
        <p:nvCxnSpPr>
          <p:cNvPr id="30" name="Straight Arrow Connector 29"/>
          <p:cNvCxnSpPr>
            <a:stCxn id="28" idx="3"/>
            <a:endCxn id="13" idx="1"/>
          </p:cNvCxnSpPr>
          <p:nvPr/>
        </p:nvCxnSpPr>
        <p:spPr>
          <a:xfrm>
            <a:off x="8284970" y="5275796"/>
            <a:ext cx="427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220" y="3952551"/>
            <a:ext cx="4905375" cy="1647825"/>
          </a:xfrm>
          <a:prstGeom prst="rect">
            <a:avLst/>
          </a:prstGeom>
        </p:spPr>
      </p:pic>
    </p:spTree>
    <p:extLst>
      <p:ext uri="{BB962C8B-B14F-4D97-AF65-F5344CB8AC3E}">
        <p14:creationId xmlns:p14="http://schemas.microsoft.com/office/powerpoint/2010/main" val="3943237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String, Stringbuilder, stringbuffer</a:t>
            </a:r>
          </a:p>
        </p:txBody>
      </p:sp>
      <p:sp>
        <p:nvSpPr>
          <p:cNvPr id="5" name="Rounded Rectangle 4"/>
          <p:cNvSpPr/>
          <p:nvPr/>
        </p:nvSpPr>
        <p:spPr>
          <a:xfrm>
            <a:off x="2231135" y="1147048"/>
            <a:ext cx="7729728" cy="253956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sz="2400" b="1">
                <a:latin typeface="Times New Roman" panose="02020603050405020304" pitchFamily="18" charset="0"/>
                <a:cs typeface="Times New Roman" panose="02020603050405020304" pitchFamily="18" charset="0"/>
              </a:rPr>
              <a:t>StringBuilder</a:t>
            </a:r>
          </a:p>
          <a:p>
            <a:pPr algn="ctr"/>
            <a:endParaRPr lang="en-US" b="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StringBuilder trong java dùng để định nghĩa một chuỗi có thể thay đổi được(mutable)</a:t>
            </a:r>
          </a:p>
          <a:p>
            <a:r>
              <a:rPr lang="en-US">
                <a:latin typeface="Times New Roman" panose="02020603050405020304" pitchFamily="18" charset="0"/>
                <a:cs typeface="Times New Roman" panose="02020603050405020304" pitchFamily="18" charset="0"/>
              </a:rPr>
              <a:t>		- StringBuilder là synchronous</a:t>
            </a:r>
          </a:p>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Cú phát khai báo</a:t>
            </a:r>
          </a:p>
          <a:p>
            <a:pPr lvl="1"/>
            <a:r>
              <a:rPr lang="en-US">
                <a:latin typeface="Times New Roman" panose="02020603050405020304" pitchFamily="18" charset="0"/>
                <a:cs typeface="Times New Roman" panose="02020603050405020304" pitchFamily="18" charset="0"/>
              </a:rPr>
              <a:t>StringBuilder value = new StringBuilder(“Hello World!”);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856196"/>
            <a:ext cx="7729728" cy="16297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775325"/>
            <a:ext cx="7729728" cy="726408"/>
          </a:xfrm>
          <a:prstGeom prst="rect">
            <a:avLst/>
          </a:prstGeom>
        </p:spPr>
      </p:pic>
    </p:spTree>
    <p:extLst>
      <p:ext uri="{BB962C8B-B14F-4D97-AF65-F5344CB8AC3E}">
        <p14:creationId xmlns:p14="http://schemas.microsoft.com/office/powerpoint/2010/main" val="2232654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Stringbuilder vs stringbuffer</a:t>
            </a:r>
          </a:p>
        </p:txBody>
      </p:sp>
      <p:graphicFrame>
        <p:nvGraphicFramePr>
          <p:cNvPr id="5" name="Table 4"/>
          <p:cNvGraphicFramePr>
            <a:graphicFrameLocks noGrp="1"/>
          </p:cNvGraphicFramePr>
          <p:nvPr>
            <p:extLst>
              <p:ext uri="{D42A27DB-BD31-4B8C-83A1-F6EECF244321}">
                <p14:modId xmlns:p14="http://schemas.microsoft.com/office/powerpoint/2010/main" val="410548811"/>
              </p:ext>
            </p:extLst>
          </p:nvPr>
        </p:nvGraphicFramePr>
        <p:xfrm>
          <a:off x="2231135" y="1799165"/>
          <a:ext cx="7729728" cy="3357034"/>
        </p:xfrm>
        <a:graphic>
          <a:graphicData uri="http://schemas.openxmlformats.org/drawingml/2006/table">
            <a:tbl>
              <a:tblPr firstRow="1" bandRow="1">
                <a:tableStyleId>{912C8C85-51F0-491E-9774-3900AFEF0FD7}</a:tableStyleId>
              </a:tblPr>
              <a:tblGrid>
                <a:gridCol w="3864864">
                  <a:extLst>
                    <a:ext uri="{9D8B030D-6E8A-4147-A177-3AD203B41FA5}">
                      <a16:colId xmlns:a16="http://schemas.microsoft.com/office/drawing/2014/main" val="3895371012"/>
                    </a:ext>
                  </a:extLst>
                </a:gridCol>
                <a:gridCol w="3864864">
                  <a:extLst>
                    <a:ext uri="{9D8B030D-6E8A-4147-A177-3AD203B41FA5}">
                      <a16:colId xmlns:a16="http://schemas.microsoft.com/office/drawing/2014/main" val="2660826719"/>
                    </a:ext>
                  </a:extLst>
                </a:gridCol>
              </a:tblGrid>
              <a:tr h="607943">
                <a:tc>
                  <a:txBody>
                    <a:bodyPr/>
                    <a:lstStyle/>
                    <a:p>
                      <a:pPr algn="ctr"/>
                      <a:r>
                        <a:rPr lang="en-US" sz="1700">
                          <a:latin typeface="Times New Roman" panose="02020603050405020304" pitchFamily="18" charset="0"/>
                          <a:cs typeface="Times New Roman" panose="02020603050405020304" pitchFamily="18" charset="0"/>
                        </a:rPr>
                        <a:t>StringBuffer</a:t>
                      </a:r>
                    </a:p>
                  </a:txBody>
                  <a:tcPr marL="86377" marR="86377" marT="43189" marB="43189" anchor="ctr"/>
                </a:tc>
                <a:tc>
                  <a:txBody>
                    <a:bodyPr/>
                    <a:lstStyle/>
                    <a:p>
                      <a:pPr algn="ctr"/>
                      <a:r>
                        <a:rPr lang="en-US" sz="1700">
                          <a:latin typeface="Times New Roman" panose="02020603050405020304" pitchFamily="18" charset="0"/>
                          <a:cs typeface="Times New Roman" panose="02020603050405020304" pitchFamily="18" charset="0"/>
                        </a:rPr>
                        <a:t>StringBuilder</a:t>
                      </a:r>
                    </a:p>
                  </a:txBody>
                  <a:tcPr marL="86377" marR="86377" marT="43189" marB="43189" anchor="ctr"/>
                </a:tc>
                <a:extLst>
                  <a:ext uri="{0D108BD9-81ED-4DB2-BD59-A6C34878D82A}">
                    <a16:rowId xmlns:a16="http://schemas.microsoft.com/office/drawing/2014/main" val="3655752380"/>
                  </a:ext>
                </a:extLst>
              </a:tr>
              <a:tr h="764035">
                <a:tc>
                  <a:txBody>
                    <a:bodyPr/>
                    <a:lstStyle/>
                    <a:p>
                      <a:pPr algn="ctr"/>
                      <a:r>
                        <a:rPr lang="en-US" sz="1700">
                          <a:latin typeface="Times New Roman" panose="02020603050405020304" pitchFamily="18" charset="0"/>
                          <a:cs typeface="Times New Roman" panose="02020603050405020304" pitchFamily="18" charset="0"/>
                        </a:rPr>
                        <a:t>Synchronized</a:t>
                      </a:r>
                    </a:p>
                  </a:txBody>
                  <a:tcPr marL="86377" marR="86377" marT="43189" marB="43189" anchor="ctr"/>
                </a:tc>
                <a:tc>
                  <a:txBody>
                    <a:bodyPr/>
                    <a:lstStyle/>
                    <a:p>
                      <a:pPr algn="ctr"/>
                      <a:r>
                        <a:rPr lang="en-US" sz="1700">
                          <a:latin typeface="Times New Roman" panose="02020603050405020304" pitchFamily="18" charset="0"/>
                          <a:cs typeface="Times New Roman" panose="02020603050405020304" pitchFamily="18" charset="0"/>
                        </a:rPr>
                        <a:t>Asynchronized</a:t>
                      </a:r>
                    </a:p>
                  </a:txBody>
                  <a:tcPr marL="86377" marR="86377" marT="43189" marB="43189" anchor="ctr"/>
                </a:tc>
                <a:extLst>
                  <a:ext uri="{0D108BD9-81ED-4DB2-BD59-A6C34878D82A}">
                    <a16:rowId xmlns:a16="http://schemas.microsoft.com/office/drawing/2014/main" val="3941691207"/>
                  </a:ext>
                </a:extLst>
              </a:tr>
              <a:tr h="850298">
                <a:tc>
                  <a:txBody>
                    <a:bodyPr/>
                    <a:lstStyle/>
                    <a:p>
                      <a:pPr algn="ctr"/>
                      <a:r>
                        <a:rPr lang="en-US" sz="1700">
                          <a:latin typeface="Times New Roman" panose="02020603050405020304" pitchFamily="18" charset="0"/>
                          <a:cs typeface="Times New Roman" panose="02020603050405020304" pitchFamily="18" charset="0"/>
                        </a:rPr>
                        <a:t>Tốn thời</a:t>
                      </a:r>
                      <a:r>
                        <a:rPr lang="en-US" sz="1700" baseline="0">
                          <a:latin typeface="Times New Roman" panose="02020603050405020304" pitchFamily="18" charset="0"/>
                          <a:cs typeface="Times New Roman" panose="02020603050405020304" pitchFamily="18" charset="0"/>
                        </a:rPr>
                        <a:t> gian</a:t>
                      </a:r>
                      <a:endParaRPr lang="en-US" sz="1700">
                        <a:latin typeface="Times New Roman" panose="02020603050405020304" pitchFamily="18" charset="0"/>
                        <a:cs typeface="Times New Roman" panose="02020603050405020304" pitchFamily="18" charset="0"/>
                      </a:endParaRPr>
                    </a:p>
                  </a:txBody>
                  <a:tcPr marL="86377" marR="86377" marT="43189" marB="43189" anchor="ctr"/>
                </a:tc>
                <a:tc>
                  <a:txBody>
                    <a:bodyPr/>
                    <a:lstStyle/>
                    <a:p>
                      <a:pPr algn="ctr"/>
                      <a:r>
                        <a:rPr lang="en-US" sz="1700">
                          <a:latin typeface="Times New Roman" panose="02020603050405020304" pitchFamily="18" charset="0"/>
                          <a:cs typeface="Times New Roman" panose="02020603050405020304" pitchFamily="18" charset="0"/>
                        </a:rPr>
                        <a:t>Hiệu suất</a:t>
                      </a:r>
                      <a:r>
                        <a:rPr lang="en-US" sz="1700" baseline="0">
                          <a:latin typeface="Times New Roman" panose="02020603050405020304" pitchFamily="18" charset="0"/>
                          <a:cs typeface="Times New Roman" panose="02020603050405020304" pitchFamily="18" charset="0"/>
                        </a:rPr>
                        <a:t> cao hơn</a:t>
                      </a:r>
                      <a:endParaRPr lang="en-US" sz="1700">
                        <a:latin typeface="Times New Roman" panose="02020603050405020304" pitchFamily="18" charset="0"/>
                        <a:cs typeface="Times New Roman" panose="02020603050405020304" pitchFamily="18" charset="0"/>
                      </a:endParaRPr>
                    </a:p>
                  </a:txBody>
                  <a:tcPr marL="86377" marR="86377" marT="43189" marB="43189" anchor="ctr"/>
                </a:tc>
                <a:extLst>
                  <a:ext uri="{0D108BD9-81ED-4DB2-BD59-A6C34878D82A}">
                    <a16:rowId xmlns:a16="http://schemas.microsoft.com/office/drawing/2014/main" val="3737551074"/>
                  </a:ext>
                </a:extLst>
              </a:tr>
              <a:tr h="1134758">
                <a:tc>
                  <a:txBody>
                    <a:bodyPr/>
                    <a:lstStyle/>
                    <a:p>
                      <a:pPr algn="ctr"/>
                      <a:r>
                        <a:rPr lang="en-US" sz="1700">
                          <a:latin typeface="Times New Roman" panose="02020603050405020304" pitchFamily="18" charset="0"/>
                          <a:cs typeface="Times New Roman" panose="02020603050405020304" pitchFamily="18" charset="0"/>
                        </a:rPr>
                        <a:t>…</a:t>
                      </a:r>
                    </a:p>
                  </a:txBody>
                  <a:tcPr marL="86377" marR="86377" marT="43189" marB="43189" anchor="ctr"/>
                </a:tc>
                <a:tc>
                  <a:txBody>
                    <a:bodyPr/>
                    <a:lstStyle/>
                    <a:p>
                      <a:pPr algn="ctr"/>
                      <a:r>
                        <a:rPr lang="en-US" sz="1700">
                          <a:latin typeface="Times New Roman" panose="02020603050405020304" pitchFamily="18" charset="0"/>
                          <a:cs typeface="Times New Roman" panose="02020603050405020304" pitchFamily="18" charset="0"/>
                        </a:rPr>
                        <a:t>…</a:t>
                      </a:r>
                    </a:p>
                  </a:txBody>
                  <a:tcPr marL="86377" marR="86377" marT="43189" marB="43189" anchor="ctr"/>
                </a:tc>
                <a:extLst>
                  <a:ext uri="{0D108BD9-81ED-4DB2-BD59-A6C34878D82A}">
                    <a16:rowId xmlns:a16="http://schemas.microsoft.com/office/drawing/2014/main" val="1683450653"/>
                  </a:ext>
                </a:extLst>
              </a:tr>
            </a:tbl>
          </a:graphicData>
        </a:graphic>
      </p:graphicFrame>
      <p:cxnSp>
        <p:nvCxnSpPr>
          <p:cNvPr id="7" name="Straight Connector 6"/>
          <p:cNvCxnSpPr>
            <a:endCxn id="5" idx="2"/>
          </p:cNvCxnSpPr>
          <p:nvPr/>
        </p:nvCxnSpPr>
        <p:spPr>
          <a:xfrm flipH="1">
            <a:off x="6095999" y="1799166"/>
            <a:ext cx="2" cy="3357033"/>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02630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825" y="1708150"/>
            <a:ext cx="8667750" cy="3467100"/>
          </a:xfrm>
          <a:prstGeom prst="rect">
            <a:avLst/>
          </a:prstGeom>
        </p:spPr>
      </p:pic>
      <p:sp>
        <p:nvSpPr>
          <p:cNvPr id="6"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Stringbuilder vs stringbuffer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825" y="5175250"/>
            <a:ext cx="8667750" cy="565150"/>
          </a:xfrm>
          <a:prstGeom prst="rect">
            <a:avLst/>
          </a:prstGeom>
        </p:spPr>
      </p:pic>
    </p:spTree>
    <p:extLst>
      <p:ext uri="{BB962C8B-B14F-4D97-AF65-F5344CB8AC3E}">
        <p14:creationId xmlns:p14="http://schemas.microsoft.com/office/powerpoint/2010/main" val="3169453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String pool</a:t>
            </a:r>
          </a:p>
        </p:txBody>
      </p:sp>
      <p:sp>
        <p:nvSpPr>
          <p:cNvPr id="5" name="Rounded Rectangle 4"/>
          <p:cNvSpPr/>
          <p:nvPr/>
        </p:nvSpPr>
        <p:spPr>
          <a:xfrm>
            <a:off x="2231135" y="1147048"/>
            <a:ext cx="7729728" cy="1761253"/>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String pool là một vùng lưu trữ trong java heap. Lưu trữ các biến được khai báo theo kiểu String</a:t>
            </a:r>
          </a:p>
          <a:p>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Mục đích:  </a:t>
            </a:r>
            <a:r>
              <a:rPr lang="en-US">
                <a:latin typeface="Times New Roman" panose="02020603050405020304" pitchFamily="18" charset="0"/>
                <a:cs typeface="Times New Roman" panose="02020603050405020304" pitchFamily="18" charset="0"/>
              </a:rPr>
              <a:t>Tối ưu hoá việc lưu trữ và sử dụng vùng nhớ khi khai báo biến String.</a:t>
            </a:r>
            <a:endParaRPr lang="en-US" b="1">
              <a:latin typeface="Times New Roman" panose="02020603050405020304" pitchFamily="18" charset="0"/>
              <a:cs typeface="Times New Roman" panose="02020603050405020304" pitchFamily="18" charset="0"/>
            </a:endParaRPr>
          </a:p>
        </p:txBody>
      </p:sp>
      <p:sp>
        <p:nvSpPr>
          <p:cNvPr id="6" name="Rectangle 5"/>
          <p:cNvSpPr/>
          <p:nvPr/>
        </p:nvSpPr>
        <p:spPr>
          <a:xfrm>
            <a:off x="6719188" y="3255686"/>
            <a:ext cx="2794000" cy="330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7362825" y="3403600"/>
            <a:ext cx="1562100" cy="21209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 name="Straight Connector 8"/>
          <p:cNvCxnSpPr/>
          <p:nvPr/>
        </p:nvCxnSpPr>
        <p:spPr>
          <a:xfrm>
            <a:off x="7362825" y="3848100"/>
            <a:ext cx="1562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62825" y="4906686"/>
            <a:ext cx="1562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362825" y="4343400"/>
            <a:ext cx="1562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05750" y="3472338"/>
            <a:ext cx="476250"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Cat</a:t>
            </a:r>
          </a:p>
        </p:txBody>
      </p:sp>
      <p:sp>
        <p:nvSpPr>
          <p:cNvPr id="13" name="TextBox 12"/>
          <p:cNvSpPr txBox="1"/>
          <p:nvPr/>
        </p:nvSpPr>
        <p:spPr>
          <a:xfrm>
            <a:off x="7905750" y="3943350"/>
            <a:ext cx="574675"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Dog</a:t>
            </a:r>
          </a:p>
        </p:txBody>
      </p:sp>
      <p:sp>
        <p:nvSpPr>
          <p:cNvPr id="14" name="Rectangle 13"/>
          <p:cNvSpPr/>
          <p:nvPr/>
        </p:nvSpPr>
        <p:spPr>
          <a:xfrm>
            <a:off x="2759518" y="3263919"/>
            <a:ext cx="3000375" cy="4710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String str1 = “Cat”;</a:t>
            </a:r>
          </a:p>
        </p:txBody>
      </p:sp>
      <p:sp>
        <p:nvSpPr>
          <p:cNvPr id="15" name="Rectangle 14"/>
          <p:cNvSpPr/>
          <p:nvPr/>
        </p:nvSpPr>
        <p:spPr>
          <a:xfrm>
            <a:off x="2759518" y="3943350"/>
            <a:ext cx="3000375" cy="4710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String str2 = “Cat”;</a:t>
            </a:r>
          </a:p>
        </p:txBody>
      </p:sp>
      <p:sp>
        <p:nvSpPr>
          <p:cNvPr id="16" name="Rectangle 15"/>
          <p:cNvSpPr/>
          <p:nvPr/>
        </p:nvSpPr>
        <p:spPr>
          <a:xfrm>
            <a:off x="2759518" y="4622781"/>
            <a:ext cx="3079307" cy="4710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String str3 = new String(“Cat”)</a:t>
            </a:r>
          </a:p>
        </p:txBody>
      </p:sp>
      <p:cxnSp>
        <p:nvCxnSpPr>
          <p:cNvPr id="18" name="Straight Arrow Connector 17"/>
          <p:cNvCxnSpPr>
            <a:stCxn id="14" idx="3"/>
          </p:cNvCxnSpPr>
          <p:nvPr/>
        </p:nvCxnSpPr>
        <p:spPr>
          <a:xfrm>
            <a:off x="5759893" y="3499425"/>
            <a:ext cx="1602932" cy="126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3"/>
          </p:cNvCxnSpPr>
          <p:nvPr/>
        </p:nvCxnSpPr>
        <p:spPr>
          <a:xfrm flipV="1">
            <a:off x="5759893" y="3626226"/>
            <a:ext cx="1602932" cy="552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773987" y="5969000"/>
            <a:ext cx="838200" cy="2971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Cat</a:t>
            </a:r>
          </a:p>
        </p:txBody>
      </p:sp>
      <p:cxnSp>
        <p:nvCxnSpPr>
          <p:cNvPr id="25" name="Straight Arrow Connector 24"/>
          <p:cNvCxnSpPr>
            <a:stCxn id="16" idx="3"/>
            <a:endCxn id="23" idx="1"/>
          </p:cNvCxnSpPr>
          <p:nvPr/>
        </p:nvCxnSpPr>
        <p:spPr>
          <a:xfrm>
            <a:off x="5838825" y="4858287"/>
            <a:ext cx="1935162" cy="12593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6" name="Rectangle 25"/>
          <p:cNvSpPr/>
          <p:nvPr/>
        </p:nvSpPr>
        <p:spPr>
          <a:xfrm>
            <a:off x="2759518" y="5370185"/>
            <a:ext cx="3000375" cy="4710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String str1 = “Dog”;</a:t>
            </a:r>
          </a:p>
        </p:txBody>
      </p:sp>
      <p:cxnSp>
        <p:nvCxnSpPr>
          <p:cNvPr id="30" name="Straight Arrow Connector 29"/>
          <p:cNvCxnSpPr>
            <a:stCxn id="26" idx="3"/>
          </p:cNvCxnSpPr>
          <p:nvPr/>
        </p:nvCxnSpPr>
        <p:spPr>
          <a:xfrm flipV="1">
            <a:off x="5759893" y="4067008"/>
            <a:ext cx="1602932" cy="153868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84526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Toán tử “==” vs equal() method</a:t>
            </a:r>
          </a:p>
        </p:txBody>
      </p:sp>
      <p:sp>
        <p:nvSpPr>
          <p:cNvPr id="5" name="Rounded Rectangle 4"/>
          <p:cNvSpPr/>
          <p:nvPr/>
        </p:nvSpPr>
        <p:spPr>
          <a:xfrm>
            <a:off x="2231136" y="1312149"/>
            <a:ext cx="7729728" cy="146915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sz="2400" b="1">
                <a:latin typeface="Times New Roman" panose="02020603050405020304" pitchFamily="18" charset="0"/>
                <a:cs typeface="Times New Roman" panose="02020603050405020304" pitchFamily="18" charset="0"/>
              </a:rPr>
              <a:t>Toán tử “==”</a:t>
            </a:r>
          </a:p>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Dùng để so sánh hai biến tham chiếu trỏ tới cùng một local memory hay không. Nếu có thì nó sẽ trả về true còn không thì sẽ trả về false.</a:t>
            </a:r>
            <a:endParaRPr lang="en-US" b="1">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2950888"/>
            <a:ext cx="7729729" cy="24954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615899"/>
            <a:ext cx="7729729" cy="558776"/>
          </a:xfrm>
          <a:prstGeom prst="rect">
            <a:avLst/>
          </a:prstGeom>
        </p:spPr>
      </p:pic>
    </p:spTree>
    <p:extLst>
      <p:ext uri="{BB962C8B-B14F-4D97-AF65-F5344CB8AC3E}">
        <p14:creationId xmlns:p14="http://schemas.microsoft.com/office/powerpoint/2010/main" val="1377398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1136" y="1552754"/>
            <a:ext cx="7729728" cy="954107"/>
          </a:xfrm>
          <a:prstGeom prst="rect">
            <a:avLst/>
          </a:prstGeom>
          <a:noFill/>
        </p:spPr>
        <p:txBody>
          <a:bodyPr wrap="square" rtlCol="0">
            <a:spAutoFit/>
          </a:bodyPr>
          <a:lstStyle/>
          <a:p>
            <a:pPr marL="285750" indent="-285750">
              <a:buFont typeface="Wingdings" panose="05000000000000000000" pitchFamily="2" charset="2"/>
              <a:buChar char="v"/>
            </a:pPr>
            <a:r>
              <a:rPr lang="en-US" sz="2000" b="1">
                <a:latin typeface="Times New Roman" panose="02020603050405020304" pitchFamily="18" charset="0"/>
                <a:cs typeface="Times New Roman" panose="02020603050405020304" pitchFamily="18" charset="0"/>
              </a:rPr>
              <a:t>Abstraction</a:t>
            </a:r>
            <a:r>
              <a:rPr lang="en-US" sz="2000">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Tính trừu tượng là một tiến trình ẩn các chi tiết trình triển khai và chỉ hiển thị tính năng tới người dùng. Nói cách khác, nó chỉ hiển thị các thứ quan trọng tới người dùng và ẩn các chi tiết nội tại</a:t>
            </a:r>
            <a:endParaRPr lang="en-US" sz="200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892" y="3067160"/>
            <a:ext cx="7732972" cy="2971351"/>
          </a:xfrm>
          <a:prstGeom prst="rect">
            <a:avLst/>
          </a:prstGeom>
        </p:spPr>
      </p:pic>
      <p:sp>
        <p:nvSpPr>
          <p:cNvPr id="6"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Abstraction</a:t>
            </a:r>
          </a:p>
        </p:txBody>
      </p:sp>
    </p:spTree>
    <p:extLst>
      <p:ext uri="{BB962C8B-B14F-4D97-AF65-F5344CB8AC3E}">
        <p14:creationId xmlns:p14="http://schemas.microsoft.com/office/powerpoint/2010/main" val="1996811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Toán tử “==” vs equal() method</a:t>
            </a:r>
          </a:p>
        </p:txBody>
      </p:sp>
      <p:sp>
        <p:nvSpPr>
          <p:cNvPr id="5" name="Rounded Rectangle 4"/>
          <p:cNvSpPr/>
          <p:nvPr/>
        </p:nvSpPr>
        <p:spPr>
          <a:xfrm>
            <a:off x="2231135" y="1316198"/>
            <a:ext cx="7729728" cy="1367551"/>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sz="2400" b="1">
                <a:latin typeface="Times New Roman" panose="02020603050405020304" pitchFamily="18" charset="0"/>
                <a:cs typeface="Times New Roman" panose="02020603050405020304" pitchFamily="18" charset="0"/>
              </a:rPr>
              <a:t>Equal() method</a:t>
            </a:r>
          </a:p>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equa() dùng để so sánh hai giá trị của một biến. Nếu hai biến có giá trị bằng nhau thì trả về true còn không thì sẽ trả về false. </a:t>
            </a:r>
            <a:endParaRPr lang="en-US" b="1">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014387"/>
            <a:ext cx="7729728" cy="214197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486998"/>
            <a:ext cx="7729728" cy="614653"/>
          </a:xfrm>
          <a:prstGeom prst="rect">
            <a:avLst/>
          </a:prstGeom>
        </p:spPr>
      </p:pic>
    </p:spTree>
    <p:extLst>
      <p:ext uri="{BB962C8B-B14F-4D97-AF65-F5344CB8AC3E}">
        <p14:creationId xmlns:p14="http://schemas.microsoft.com/office/powerpoint/2010/main" val="213432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20625" y="40764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Pass by value vs pass by reference</a:t>
            </a:r>
          </a:p>
        </p:txBody>
      </p:sp>
      <p:sp>
        <p:nvSpPr>
          <p:cNvPr id="5" name="Rounded Rectangle 4"/>
          <p:cNvSpPr/>
          <p:nvPr/>
        </p:nvSpPr>
        <p:spPr>
          <a:xfrm>
            <a:off x="2231135" y="1316198"/>
            <a:ext cx="7729728" cy="179530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sz="2400" b="1">
                <a:latin typeface="Times New Roman" panose="02020603050405020304" pitchFamily="18" charset="0"/>
                <a:cs typeface="Times New Roman" panose="02020603050405020304" pitchFamily="18" charset="0"/>
              </a:rPr>
              <a:t>Pass by value</a:t>
            </a:r>
          </a:p>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Một phương thức được gọi và truyền một giá trị cho phương thức đó được gọi là truyền giá trị.</a:t>
            </a:r>
          </a:p>
          <a:p>
            <a:r>
              <a:rPr lang="en-US" b="1">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Việc thay đổi giá trị chỉ có hiệu lực trong phương thức được gọi và không có hiệu lực ở ngoài phương thức.</a:t>
            </a:r>
            <a:endParaRPr lang="en-US" b="1">
              <a:latin typeface="Times New Roman" panose="02020603050405020304" pitchFamily="18" charset="0"/>
              <a:cs typeface="Times New Roman" panose="02020603050405020304" pitchFamily="18" charset="0"/>
            </a:endParaRPr>
          </a:p>
          <a:p>
            <a:endParaRPr lang="en-US" b="1">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228975"/>
            <a:ext cx="7729728" cy="305463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638" y="3228975"/>
            <a:ext cx="1419225" cy="1800225"/>
          </a:xfrm>
          <a:prstGeom prst="rect">
            <a:avLst/>
          </a:prstGeom>
        </p:spPr>
      </p:pic>
    </p:spTree>
    <p:extLst>
      <p:ext uri="{BB962C8B-B14F-4D97-AF65-F5344CB8AC3E}">
        <p14:creationId xmlns:p14="http://schemas.microsoft.com/office/powerpoint/2010/main" val="1421146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Pass by value vs pass by reference</a:t>
            </a:r>
          </a:p>
        </p:txBody>
      </p:sp>
      <p:sp>
        <p:nvSpPr>
          <p:cNvPr id="5" name="Rounded Rectangle 4"/>
          <p:cNvSpPr/>
          <p:nvPr/>
        </p:nvSpPr>
        <p:spPr>
          <a:xfrm>
            <a:off x="2231135" y="1316198"/>
            <a:ext cx="7729728" cy="179530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sz="2400" b="1">
                <a:latin typeface="Times New Roman" panose="02020603050405020304" pitchFamily="18" charset="0"/>
                <a:cs typeface="Times New Roman" panose="02020603050405020304" pitchFamily="18" charset="0"/>
              </a:rPr>
              <a:t>Pass by reference</a:t>
            </a:r>
          </a:p>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Một phương thức được gọi và truyền một tham chiếu cho phương thức đó thì được gọi là truyền tham chiếu</a:t>
            </a:r>
          </a:p>
          <a:p>
            <a:r>
              <a:rPr lang="en-US" b="1">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Việc thay đổi giá trị trong phương thức đồng thời cũng thay đổi giá trị ở ngoài phương thức.</a:t>
            </a:r>
            <a:endParaRPr lang="en-US" b="1">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243263"/>
            <a:ext cx="7771133" cy="30241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5438" y="3243263"/>
            <a:ext cx="1495425" cy="1704975"/>
          </a:xfrm>
          <a:prstGeom prst="rect">
            <a:avLst/>
          </a:prstGeom>
        </p:spPr>
      </p:pic>
    </p:spTree>
    <p:extLst>
      <p:ext uri="{BB962C8B-B14F-4D97-AF65-F5344CB8AC3E}">
        <p14:creationId xmlns:p14="http://schemas.microsoft.com/office/powerpoint/2010/main" val="180155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26684" y="977461"/>
            <a:ext cx="7729728" cy="644586"/>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Từ khoá final trong java được dùng để hạn chế người dùng. Có thể dùng từ khoá final trong các trường hợp như khai báo biến, phương thức và lớp</a:t>
            </a:r>
            <a:endParaRPr lang="en-US" b="1">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684" y="1741713"/>
            <a:ext cx="7753716" cy="19431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690" y="3804479"/>
            <a:ext cx="7753716" cy="6445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690" y="4449065"/>
            <a:ext cx="7753716" cy="108365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684" y="5556428"/>
            <a:ext cx="3714750" cy="117157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548" y="5556427"/>
            <a:ext cx="3888852" cy="1171575"/>
          </a:xfrm>
          <a:prstGeom prst="rect">
            <a:avLst/>
          </a:prstGeom>
        </p:spPr>
      </p:pic>
      <p:sp>
        <p:nvSpPr>
          <p:cNvPr id="15" name="Title 1"/>
          <p:cNvSpPr txBox="1">
            <a:spLocks/>
          </p:cNvSpPr>
          <p:nvPr/>
        </p:nvSpPr>
        <p:spPr bwMode="black">
          <a:xfrm>
            <a:off x="2214690" y="274451"/>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Final trong java</a:t>
            </a:r>
          </a:p>
        </p:txBody>
      </p:sp>
    </p:spTree>
    <p:extLst>
      <p:ext uri="{BB962C8B-B14F-4D97-AF65-F5344CB8AC3E}">
        <p14:creationId xmlns:p14="http://schemas.microsoft.com/office/powerpoint/2010/main" val="3699174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Static trong java</a:t>
            </a:r>
          </a:p>
        </p:txBody>
      </p:sp>
      <p:sp>
        <p:nvSpPr>
          <p:cNvPr id="5" name="Rounded Rectangle 4"/>
          <p:cNvSpPr/>
          <p:nvPr/>
        </p:nvSpPr>
        <p:spPr>
          <a:xfrm>
            <a:off x="2231135" y="1103583"/>
            <a:ext cx="7729728" cy="1103587"/>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Static trong java được sử dụng chủ yếu để quản lý bộ nhớ</a:t>
            </a:r>
            <a:r>
              <a:rPr 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có thể sử dụng từ khoá static trong các trường hợp khi khai báo biến, phương thức hay khối</a:t>
            </a:r>
          </a:p>
        </p:txBody>
      </p:sp>
      <p:sp>
        <p:nvSpPr>
          <p:cNvPr id="6" name="Rounded Rectangle 5"/>
          <p:cNvSpPr/>
          <p:nvPr/>
        </p:nvSpPr>
        <p:spPr>
          <a:xfrm>
            <a:off x="2231135" y="2333290"/>
            <a:ext cx="7729728" cy="2112585"/>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Static variable</a:t>
            </a:r>
          </a:p>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khi khai báo biến sử dụng từ khoá static thì biến đó được gọi là biến static hay là biến tĩnh.</a:t>
            </a:r>
          </a:p>
          <a:p>
            <a:r>
              <a:rPr lang="en-US" b="1">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Biến static dùng để tham chiếu thuộc tính chung của đối tượng</a:t>
            </a:r>
          </a:p>
          <a:p>
            <a:r>
              <a:rPr lang="en-US" b="1">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Biến static chỉ lấy bộ nhớ một lần tại thời gian tải lớp đó.</a:t>
            </a:r>
          </a:p>
          <a:p>
            <a:r>
              <a:rPr lang="en-US" b="1">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Giúp chương trình quản lý bộ nhớ hiệu quả hơn.</a:t>
            </a:r>
          </a:p>
          <a:p>
            <a:r>
              <a:rPr lang="en-US" b="1">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Truy cập trực tiếp từ tên lớp chứ không cần thông qua đối tượng</a:t>
            </a:r>
            <a:endParaRPr lang="en-US" b="1">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4592998"/>
            <a:ext cx="7729728" cy="94060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565144"/>
            <a:ext cx="7729728" cy="108961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5013" y="5565144"/>
            <a:ext cx="1085850" cy="1089613"/>
          </a:xfrm>
          <a:prstGeom prst="rect">
            <a:avLst/>
          </a:prstGeom>
        </p:spPr>
      </p:pic>
    </p:spTree>
    <p:extLst>
      <p:ext uri="{BB962C8B-B14F-4D97-AF65-F5344CB8AC3E}">
        <p14:creationId xmlns:p14="http://schemas.microsoft.com/office/powerpoint/2010/main" val="172836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31135" y="1230282"/>
            <a:ext cx="7729728" cy="1208118"/>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Static method</a:t>
            </a:r>
          </a:p>
          <a:p>
            <a:r>
              <a:rPr lang="en-US" b="1">
                <a:latin typeface="Times New Roman" panose="02020603050405020304" pitchFamily="18" charset="0"/>
                <a:cs typeface="Times New Roman" panose="02020603050405020304" pitchFamily="18" charset="0"/>
              </a:rPr>
              <a:t>Định nghĩa:</a:t>
            </a:r>
            <a:r>
              <a:rPr lang="en-US" sz="1600"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Một phương thức được khởi tạo bằng từ khoá static thì phương thức đó là phương thức static hay phương thức tĩnh.</a:t>
            </a:r>
          </a:p>
          <a:p>
            <a:r>
              <a:rPr lang="en-US" b="1">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Static trong java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2691220"/>
            <a:ext cx="7729728" cy="265418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683457"/>
            <a:ext cx="7729728" cy="754347"/>
          </a:xfrm>
          <a:prstGeom prst="rect">
            <a:avLst/>
          </a:prstGeom>
        </p:spPr>
      </p:pic>
    </p:spTree>
    <p:extLst>
      <p:ext uri="{BB962C8B-B14F-4D97-AF65-F5344CB8AC3E}">
        <p14:creationId xmlns:p14="http://schemas.microsoft.com/office/powerpoint/2010/main" val="3434937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Static trong java</a:t>
            </a:r>
          </a:p>
        </p:txBody>
      </p:sp>
      <p:sp>
        <p:nvSpPr>
          <p:cNvPr id="5" name="Rounded Rectangle 4"/>
          <p:cNvSpPr/>
          <p:nvPr/>
        </p:nvSpPr>
        <p:spPr>
          <a:xfrm>
            <a:off x="2231135" y="1461510"/>
            <a:ext cx="7729728" cy="1050463"/>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Static block</a:t>
            </a:r>
          </a:p>
          <a:p>
            <a:r>
              <a:rPr lang="en-US" b="1">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Khối static dùng để khởi tạo thành viên dữ liệu static</a:t>
            </a:r>
          </a:p>
          <a:p>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Khối static thực thi trước hàm main()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2932387"/>
            <a:ext cx="7729728" cy="19370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188333"/>
            <a:ext cx="7729728" cy="772973"/>
          </a:xfrm>
          <a:prstGeom prst="rect">
            <a:avLst/>
          </a:prstGeom>
        </p:spPr>
      </p:pic>
    </p:spTree>
    <p:extLst>
      <p:ext uri="{BB962C8B-B14F-4D97-AF65-F5344CB8AC3E}">
        <p14:creationId xmlns:p14="http://schemas.microsoft.com/office/powerpoint/2010/main" val="3102287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Try-catch</a:t>
            </a:r>
          </a:p>
        </p:txBody>
      </p:sp>
      <p:sp>
        <p:nvSpPr>
          <p:cNvPr id="5" name="Rounded Rectangle 4"/>
          <p:cNvSpPr/>
          <p:nvPr/>
        </p:nvSpPr>
        <p:spPr>
          <a:xfrm>
            <a:off x="2231135" y="1366917"/>
            <a:ext cx="7729728" cy="1292201"/>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a:latin typeface="Times New Roman" panose="02020603050405020304" pitchFamily="18" charset="0"/>
                <a:cs typeface="Times New Roman" panose="02020603050405020304" pitchFamily="18" charset="0"/>
              </a:rPr>
              <a:t>-   Khối lệnh try trong java được sử dụng để chứa một đoạn code có thể xảy ra ngoại lệ. Nó phải được khai báo trong phương thức.</a:t>
            </a:r>
          </a:p>
          <a:p>
            <a:pPr marL="285750" indent="-285750">
              <a:buFontTx/>
              <a:buChar char="-"/>
            </a:pPr>
            <a:r>
              <a:rPr lang="en-US">
                <a:latin typeface="Times New Roman" panose="02020603050405020304" pitchFamily="18" charset="0"/>
                <a:cs typeface="Times New Roman" panose="02020603050405020304" pitchFamily="18" charset="0"/>
              </a:rPr>
              <a:t>Khối lệnh catch trong java được sử dụng để xử lý các exception. Nó phải được xử lý sau khối try.</a:t>
            </a:r>
            <a:r>
              <a:rPr lang="en-US" b="1">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048573"/>
            <a:ext cx="7729728" cy="209540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396802"/>
            <a:ext cx="7729728" cy="689156"/>
          </a:xfrm>
          <a:prstGeom prst="rect">
            <a:avLst/>
          </a:prstGeom>
        </p:spPr>
      </p:pic>
    </p:spTree>
    <p:extLst>
      <p:ext uri="{BB962C8B-B14F-4D97-AF65-F5344CB8AC3E}">
        <p14:creationId xmlns:p14="http://schemas.microsoft.com/office/powerpoint/2010/main" val="522066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Try-catch</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910254"/>
            <a:ext cx="7729728" cy="268212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066643"/>
            <a:ext cx="7729728" cy="558776"/>
          </a:xfrm>
          <a:prstGeom prst="rect">
            <a:avLst/>
          </a:prstGeom>
        </p:spPr>
      </p:pic>
    </p:spTree>
    <p:extLst>
      <p:ext uri="{BB962C8B-B14F-4D97-AF65-F5344CB8AC3E}">
        <p14:creationId xmlns:p14="http://schemas.microsoft.com/office/powerpoint/2010/main" val="3897964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31135" y="1164614"/>
            <a:ext cx="7729728" cy="1569506"/>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try with resources là câu lệnh try dùng để khai báo một hoặc nhiều tài nguyên. Một tài nguyên là một đối tượng trong đó phải được đóng sau khi chương trình kết thức.</a:t>
            </a:r>
          </a:p>
          <a:p>
            <a:r>
              <a:rPr lang="en-US">
                <a:latin typeface="Times New Roman" panose="02020603050405020304" pitchFamily="18" charset="0"/>
                <a:cs typeface="Times New Roman" panose="02020603050405020304" pitchFamily="18" charset="0"/>
              </a:rPr>
              <a:t>	- Câu lệnh try with resources đảm bảo mỗi tài nguyên sẽ được đóng ngay khi kết thức câu lệnh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954" y="2921273"/>
            <a:ext cx="6542089" cy="3787525"/>
          </a:xfrm>
          <a:prstGeom prst="rect">
            <a:avLst/>
          </a:prstGeom>
        </p:spPr>
      </p:pic>
      <p:sp>
        <p:nvSpPr>
          <p:cNvPr id="8"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Try-With-resources</a:t>
            </a:r>
          </a:p>
        </p:txBody>
      </p:sp>
    </p:spTree>
    <p:extLst>
      <p:ext uri="{BB962C8B-B14F-4D97-AF65-F5344CB8AC3E}">
        <p14:creationId xmlns:p14="http://schemas.microsoft.com/office/powerpoint/2010/main" val="2559028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31135" y="4519051"/>
            <a:ext cx="3479550" cy="14837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latin typeface="Times New Roman" panose="02020603050405020304" pitchFamily="18" charset="0"/>
                <a:cs typeface="Times New Roman" panose="02020603050405020304" pitchFamily="18" charset="0"/>
              </a:rPr>
              <a:t>Abstract Class</a:t>
            </a:r>
          </a:p>
        </p:txBody>
      </p:sp>
      <p:sp>
        <p:nvSpPr>
          <p:cNvPr id="9" name="Rounded Rectangle 8"/>
          <p:cNvSpPr/>
          <p:nvPr/>
        </p:nvSpPr>
        <p:spPr>
          <a:xfrm>
            <a:off x="6481313" y="4519051"/>
            <a:ext cx="3479550" cy="148374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a:latin typeface="Times New Roman" panose="02020603050405020304" pitchFamily="18" charset="0"/>
                <a:cs typeface="Times New Roman" panose="02020603050405020304" pitchFamily="18" charset="0"/>
              </a:rPr>
              <a:t>Interface</a:t>
            </a:r>
          </a:p>
        </p:txBody>
      </p:sp>
      <p:sp>
        <p:nvSpPr>
          <p:cNvPr id="10" name="Rectangle 9"/>
          <p:cNvSpPr/>
          <p:nvPr/>
        </p:nvSpPr>
        <p:spPr>
          <a:xfrm>
            <a:off x="3864633" y="1683141"/>
            <a:ext cx="4468483" cy="13112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2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đạt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được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tính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trừu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tượng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hoá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Java</a:t>
            </a:r>
          </a:p>
        </p:txBody>
      </p:sp>
      <p:cxnSp>
        <p:nvCxnSpPr>
          <p:cNvPr id="12" name="Straight Arrow Connector 11"/>
          <p:cNvCxnSpPr>
            <a:stCxn id="10" idx="2"/>
          </p:cNvCxnSpPr>
          <p:nvPr/>
        </p:nvCxnSpPr>
        <p:spPr>
          <a:xfrm flipH="1">
            <a:off x="3970910" y="2994356"/>
            <a:ext cx="2127965" cy="1524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2"/>
            <a:endCxn id="9" idx="0"/>
          </p:cNvCxnSpPr>
          <p:nvPr/>
        </p:nvCxnSpPr>
        <p:spPr>
          <a:xfrm>
            <a:off x="6098875" y="2994356"/>
            <a:ext cx="2122213" cy="1524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Abstraction</a:t>
            </a:r>
          </a:p>
        </p:txBody>
      </p:sp>
    </p:spTree>
    <p:extLst>
      <p:ext uri="{BB962C8B-B14F-4D97-AF65-F5344CB8AC3E}">
        <p14:creationId xmlns:p14="http://schemas.microsoft.com/office/powerpoint/2010/main" val="3015472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Try-With-resources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791494"/>
            <a:ext cx="7729728" cy="1639075"/>
          </a:xfrm>
          <a:prstGeom prst="rect">
            <a:avLst/>
          </a:prstGeom>
        </p:spPr>
      </p:pic>
      <p:sp>
        <p:nvSpPr>
          <p:cNvPr id="6" name="Rounded Rectangle 5"/>
          <p:cNvSpPr/>
          <p:nvPr/>
        </p:nvSpPr>
        <p:spPr>
          <a:xfrm>
            <a:off x="2231135" y="4244601"/>
            <a:ext cx="7729728" cy="1370387"/>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marL="285750" indent="-285750">
              <a:buFontTx/>
              <a:buChar char="-"/>
            </a:pPr>
            <a:r>
              <a:rPr lang="en-US">
                <a:latin typeface="Times New Roman" panose="02020603050405020304" pitchFamily="18" charset="0"/>
                <a:cs typeface="Times New Roman" panose="02020603050405020304" pitchFamily="18" charset="0"/>
              </a:rPr>
              <a:t>Tài nguyên được khai báo trong try-with-resources là một Scanner. </a:t>
            </a:r>
          </a:p>
          <a:p>
            <a:pPr marL="285750" indent="-285750">
              <a:buFontTx/>
              <a:buChar char="-"/>
            </a:pPr>
            <a:r>
              <a:rPr lang="en-US">
                <a:latin typeface="Times New Roman" panose="02020603050405020304" pitchFamily="18" charset="0"/>
                <a:cs typeface="Times New Roman" panose="02020603050405020304" pitchFamily="18" charset="0"/>
              </a:rPr>
              <a:t>Câu lệnh khai báo xuất hiện sau dấu ngoặc đơn ngay sau từ khoá try.</a:t>
            </a:r>
          </a:p>
          <a:p>
            <a:pPr marL="285750" indent="-285750">
              <a:buFontTx/>
              <a:buChar char="-"/>
            </a:pPr>
            <a:r>
              <a:rPr lang="en-US">
                <a:latin typeface="Times New Roman" panose="02020603050405020304" pitchFamily="18" charset="0"/>
                <a:cs typeface="Times New Roman" panose="02020603050405020304" pitchFamily="18" charset="0"/>
              </a:rPr>
              <a:t>Vì Scanner được khai báo trong try-with-resources nên nó sẽ đóng bất kể là câu lệnh try hoàn thành một cách bình thường hay có ngoại lệ.</a:t>
            </a:r>
          </a:p>
        </p:txBody>
      </p:sp>
    </p:spTree>
    <p:extLst>
      <p:ext uri="{BB962C8B-B14F-4D97-AF65-F5344CB8AC3E}">
        <p14:creationId xmlns:p14="http://schemas.microsoft.com/office/powerpoint/2010/main" val="4212279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145" y="430921"/>
            <a:ext cx="7905750" cy="50482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4145" y="5479171"/>
            <a:ext cx="7905750" cy="866775"/>
          </a:xfrm>
          <a:prstGeom prst="rect">
            <a:avLst/>
          </a:prstGeom>
        </p:spPr>
      </p:pic>
    </p:spTree>
    <p:extLst>
      <p:ext uri="{BB962C8B-B14F-4D97-AF65-F5344CB8AC3E}">
        <p14:creationId xmlns:p14="http://schemas.microsoft.com/office/powerpoint/2010/main" val="139033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533" y="946752"/>
            <a:ext cx="7905750" cy="3114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533" y="4061427"/>
            <a:ext cx="7905750" cy="1895475"/>
          </a:xfrm>
          <a:prstGeom prst="rect">
            <a:avLst/>
          </a:prstGeom>
        </p:spPr>
      </p:pic>
    </p:spTree>
    <p:extLst>
      <p:ext uri="{BB962C8B-B14F-4D97-AF65-F5344CB8AC3E}">
        <p14:creationId xmlns:p14="http://schemas.microsoft.com/office/powerpoint/2010/main" val="3873473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throw exception</a:t>
            </a:r>
          </a:p>
        </p:txBody>
      </p:sp>
      <p:sp>
        <p:nvSpPr>
          <p:cNvPr id="5" name="Rounded Rectangle 4"/>
          <p:cNvSpPr/>
          <p:nvPr/>
        </p:nvSpPr>
        <p:spPr>
          <a:xfrm>
            <a:off x="2231135" y="1461510"/>
            <a:ext cx="7729728" cy="1124035"/>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Throw trong java</a:t>
            </a:r>
          </a:p>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Throw được dùng để ném ngoại lệ tuỳ chỉnh (Ngoại lệ do người dùng tự định nghĩa)</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2899213"/>
            <a:ext cx="7729728" cy="210472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456840"/>
            <a:ext cx="7729728" cy="782286"/>
          </a:xfrm>
          <a:prstGeom prst="rect">
            <a:avLst/>
          </a:prstGeom>
        </p:spPr>
      </p:pic>
    </p:spTree>
    <p:extLst>
      <p:ext uri="{BB962C8B-B14F-4D97-AF65-F5344CB8AC3E}">
        <p14:creationId xmlns:p14="http://schemas.microsoft.com/office/powerpoint/2010/main" val="91139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throw exception</a:t>
            </a:r>
          </a:p>
        </p:txBody>
      </p:sp>
      <p:sp>
        <p:nvSpPr>
          <p:cNvPr id="5" name="Rounded Rectangle 4"/>
          <p:cNvSpPr/>
          <p:nvPr/>
        </p:nvSpPr>
        <p:spPr>
          <a:xfrm>
            <a:off x="2231135" y="1077596"/>
            <a:ext cx="7729728" cy="1124035"/>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Throws trong java</a:t>
            </a:r>
          </a:p>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Từ khoá throws có ý nghĩa uỷ thác ngoại lệ cho một đối tượng khác để xử lý.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2354248"/>
            <a:ext cx="7729728" cy="35482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918461"/>
            <a:ext cx="7729728" cy="875415"/>
          </a:xfrm>
          <a:prstGeom prst="rect">
            <a:avLst/>
          </a:prstGeom>
        </p:spPr>
      </p:pic>
    </p:spTree>
    <p:extLst>
      <p:ext uri="{BB962C8B-B14F-4D97-AF65-F5344CB8AC3E}">
        <p14:creationId xmlns:p14="http://schemas.microsoft.com/office/powerpoint/2010/main" val="1408315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Synchronize vs aSynchronize </a:t>
            </a:r>
          </a:p>
        </p:txBody>
      </p:sp>
      <p:sp>
        <p:nvSpPr>
          <p:cNvPr id="5" name="Rounded Rectangle 4"/>
          <p:cNvSpPr/>
          <p:nvPr/>
        </p:nvSpPr>
        <p:spPr>
          <a:xfrm>
            <a:off x="2231135" y="1077596"/>
            <a:ext cx="7729728" cy="1634073"/>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Synchronize</a:t>
            </a:r>
          </a:p>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Là khả năng kiểm soát quyền truy cập của nhiều luồng vào bất kỳ nguồn tài nguyên nào được chia sẻ.</a:t>
            </a:r>
          </a:p>
          <a:p>
            <a:r>
              <a:rPr lang="en-US">
                <a:latin typeface="Times New Roman" panose="02020603050405020304" pitchFamily="18" charset="0"/>
                <a:cs typeface="Times New Roman" panose="02020603050405020304" pitchFamily="18" charset="0"/>
              </a:rPr>
              <a:t>	- Cho phép một luồng và chỉ một luồng truy cập vào nguồn tài nguyên tại một thời điểm.</a:t>
            </a:r>
          </a:p>
        </p:txBody>
      </p:sp>
      <p:sp>
        <p:nvSpPr>
          <p:cNvPr id="9" name="Rounded Rectangle 8"/>
          <p:cNvSpPr/>
          <p:nvPr/>
        </p:nvSpPr>
        <p:spPr>
          <a:xfrm>
            <a:off x="2231135" y="2890630"/>
            <a:ext cx="7729728" cy="112432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Synchronize method</a:t>
            </a:r>
          </a:p>
          <a:p>
            <a:pPr marL="285750" indent="-285750">
              <a:buFontTx/>
              <a:buChar char="-"/>
            </a:pPr>
            <a:r>
              <a:rPr lang="en-US">
                <a:latin typeface="Times New Roman" panose="02020603050405020304" pitchFamily="18" charset="0"/>
                <a:cs typeface="Times New Roman" panose="02020603050405020304" pitchFamily="18" charset="0"/>
              </a:rPr>
              <a:t>Khi một luồng gọi một phương thức đồng bộ thì nó sẽ tự động khoá cho đối tượng đó và giải phóng khi luồng hoàn thành nhiệm vụ</a:t>
            </a:r>
          </a:p>
          <a:p>
            <a:pPr marL="2571750" lvl="5" indent="-285750">
              <a:buFontTx/>
              <a:buChar char="-"/>
            </a:pPr>
            <a:endParaRPr lang="en-US">
              <a:latin typeface="Times New Roman" panose="02020603050405020304" pitchFamily="18" charset="0"/>
              <a:cs typeface="Times New Roman" panose="02020603050405020304" pitchFamily="18" charset="0"/>
            </a:endParaRPr>
          </a:p>
        </p:txBody>
      </p:sp>
      <p:sp>
        <p:nvSpPr>
          <p:cNvPr id="11" name="Rounded Rectangle 10"/>
          <p:cNvSpPr/>
          <p:nvPr/>
        </p:nvSpPr>
        <p:spPr>
          <a:xfrm>
            <a:off x="2231135" y="4193913"/>
            <a:ext cx="7729728" cy="112432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Synchronize block	</a:t>
            </a:r>
          </a:p>
          <a:p>
            <a:pPr marL="285750" indent="-285750">
              <a:buFontTx/>
              <a:buChar char="-"/>
            </a:pPr>
            <a:r>
              <a:rPr lang="en-US">
                <a:latin typeface="Times New Roman" panose="02020603050405020304" pitchFamily="18" charset="0"/>
                <a:cs typeface="Times New Roman" panose="02020603050405020304" pitchFamily="18" charset="0"/>
              </a:rPr>
              <a:t>Cơ bản giống đồng bộ phương thức nhưng nó không đồng bộ cả phương thức mà có thể tuỳ chọn đoạn code cần để đồng bộ.</a:t>
            </a:r>
          </a:p>
          <a:p>
            <a:pPr marL="2571750" lvl="5" indent="-285750">
              <a:buFontTx/>
              <a:buChar char="-"/>
            </a:pPr>
            <a:endParaRPr lang="en-US">
              <a:latin typeface="Times New Roman" panose="02020603050405020304" pitchFamily="18" charset="0"/>
              <a:cs typeface="Times New Roman" panose="02020603050405020304" pitchFamily="18" charset="0"/>
            </a:endParaRPr>
          </a:p>
        </p:txBody>
      </p:sp>
      <p:sp>
        <p:nvSpPr>
          <p:cNvPr id="12" name="Rounded Rectangle 11"/>
          <p:cNvSpPr/>
          <p:nvPr/>
        </p:nvSpPr>
        <p:spPr>
          <a:xfrm>
            <a:off x="2231135" y="5497196"/>
            <a:ext cx="7729728" cy="112432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Synchronize class	</a:t>
            </a:r>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Khoá toàn bộ tài nguyên của lớp, và chỉ cho phép một luồng truy cập vào nguồn tài nguyên của lớp đó tại một thời điểm</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8449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446" y="1418898"/>
            <a:ext cx="7648589" cy="191675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46" y="3335653"/>
            <a:ext cx="7647307" cy="19532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46" y="0"/>
            <a:ext cx="7647307" cy="141889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446" y="5252409"/>
            <a:ext cx="7647307" cy="157553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0076" y="1265018"/>
            <a:ext cx="2047875" cy="4391025"/>
          </a:xfrm>
          <a:prstGeom prst="rect">
            <a:avLst/>
          </a:prstGeom>
        </p:spPr>
      </p:pic>
    </p:spTree>
    <p:extLst>
      <p:ext uri="{BB962C8B-B14F-4D97-AF65-F5344CB8AC3E}">
        <p14:creationId xmlns:p14="http://schemas.microsoft.com/office/powerpoint/2010/main" val="2790148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23" y="440776"/>
            <a:ext cx="7729728" cy="21233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423" y="2564123"/>
            <a:ext cx="7729728" cy="195571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424" y="4519838"/>
            <a:ext cx="7729728" cy="192777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151" y="1648811"/>
            <a:ext cx="2914650" cy="4191000"/>
          </a:xfrm>
          <a:prstGeom prst="rect">
            <a:avLst/>
          </a:prstGeom>
        </p:spPr>
      </p:pic>
    </p:spTree>
    <p:extLst>
      <p:ext uri="{BB962C8B-B14F-4D97-AF65-F5344CB8AC3E}">
        <p14:creationId xmlns:p14="http://schemas.microsoft.com/office/powerpoint/2010/main" val="3858705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31135" y="1172190"/>
            <a:ext cx="7729728" cy="1245190"/>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Asynchronize</a:t>
            </a:r>
          </a:p>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Là khả năng cho phép các luồng truy cập vào nguồn tài nguyên được chia sẻ cùng một thời điểm.</a:t>
            </a:r>
          </a:p>
        </p:txBody>
      </p:sp>
      <p:sp>
        <p:nvSpPr>
          <p:cNvPr id="5"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Synchronize vs aSynchronize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4427402"/>
            <a:ext cx="7729728" cy="180670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2839517"/>
            <a:ext cx="7729728" cy="1275871"/>
          </a:xfrm>
          <a:prstGeom prst="rect">
            <a:avLst/>
          </a:prstGeom>
        </p:spPr>
      </p:pic>
    </p:spTree>
    <p:extLst>
      <p:ext uri="{BB962C8B-B14F-4D97-AF65-F5344CB8AC3E}">
        <p14:creationId xmlns:p14="http://schemas.microsoft.com/office/powerpoint/2010/main" val="1568173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Biểu thức lambda</a:t>
            </a:r>
          </a:p>
        </p:txBody>
      </p:sp>
      <p:sp>
        <p:nvSpPr>
          <p:cNvPr id="5" name="Rounded Rectangle 4"/>
          <p:cNvSpPr/>
          <p:nvPr/>
        </p:nvSpPr>
        <p:spPr>
          <a:xfrm>
            <a:off x="2231135" y="1172189"/>
            <a:ext cx="7729728" cy="2359285"/>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Biểu thức lambda có thể được định nghĩa là một hàm ẩn danh cho phép người dùng chuyển các phương thức thành đối số. Điểu này sẽ giúp cho code đơn giản hơn.</a:t>
            </a:r>
          </a:p>
          <a:p>
            <a:r>
              <a:rPr lang="en-US">
                <a:latin typeface="Times New Roman" panose="02020603050405020304" pitchFamily="18" charset="0"/>
                <a:cs typeface="Times New Roman" panose="02020603050405020304" pitchFamily="18" charset="0"/>
              </a:rPr>
              <a:t>	- Là một hàm không tên và không thuộc bất kỳ lớp nào, không có phạm vi truy cập, không khai báo kiểu trả về.</a:t>
            </a:r>
          </a:p>
          <a:p>
            <a:r>
              <a:rPr lang="en-US">
                <a:latin typeface="Times New Roman" panose="02020603050405020304" pitchFamily="18" charset="0"/>
                <a:cs typeface="Times New Roman" panose="02020603050405020304" pitchFamily="18" charset="0"/>
              </a:rPr>
              <a:t>	- Cung cấp implement cho Functional interface</a:t>
            </a:r>
          </a:p>
          <a:p>
            <a:r>
              <a:rPr lang="en-US">
                <a:latin typeface="Times New Roman" panose="02020603050405020304" pitchFamily="18" charset="0"/>
                <a:cs typeface="Times New Roman" panose="02020603050405020304" pitchFamily="18" charset="0"/>
              </a:rPr>
              <a:t>Cú pháp:   (argument-list) -&gt; {body}</a:t>
            </a:r>
          </a:p>
          <a:p>
            <a:endParaRPr lang="en-US">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663141"/>
            <a:ext cx="7729728" cy="23002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6095100"/>
            <a:ext cx="7729728" cy="530837"/>
          </a:xfrm>
          <a:prstGeom prst="rect">
            <a:avLst/>
          </a:prstGeom>
        </p:spPr>
      </p:pic>
    </p:spTree>
    <p:extLst>
      <p:ext uri="{BB962C8B-B14F-4D97-AF65-F5344CB8AC3E}">
        <p14:creationId xmlns:p14="http://schemas.microsoft.com/office/powerpoint/2010/main" val="901256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Abstract class</a:t>
            </a:r>
          </a:p>
        </p:txBody>
      </p:sp>
      <p:sp>
        <p:nvSpPr>
          <p:cNvPr id="2" name="Rounded Rectangle 1"/>
          <p:cNvSpPr/>
          <p:nvPr/>
        </p:nvSpPr>
        <p:spPr>
          <a:xfrm>
            <a:off x="2231135" y="1280010"/>
            <a:ext cx="7729728" cy="195667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b="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Lớp trừu tượng là lớp được khai báo với từ khoá “abstract”, Nó không được dùng để tạo ra các đối tượng mà chỉ có thể được kế thừa.</a:t>
            </a:r>
          </a:p>
          <a:p>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Mục đích: </a:t>
            </a:r>
            <a:r>
              <a:rPr lang="en-US">
                <a:latin typeface="Times New Roman" panose="02020603050405020304" pitchFamily="18" charset="0"/>
                <a:cs typeface="Times New Roman" panose="02020603050405020304" pitchFamily="18" charset="0"/>
              </a:rPr>
              <a:t>Lớp trừu tượng tạo ra lớp chung cho những lớp có liên quan với nhau kế thừa.</a:t>
            </a:r>
          </a:p>
          <a:p>
            <a:endParaRPr lang="en-US">
              <a:latin typeface="Times New Roman" panose="02020603050405020304" pitchFamily="18" charset="0"/>
              <a:cs typeface="Times New Roman" panose="02020603050405020304" pitchFamily="18" charset="0"/>
            </a:endParaRPr>
          </a:p>
        </p:txBody>
      </p:sp>
      <p:sp>
        <p:nvSpPr>
          <p:cNvPr id="3" name="Rectangle 2"/>
          <p:cNvSpPr/>
          <p:nvPr/>
        </p:nvSpPr>
        <p:spPr>
          <a:xfrm>
            <a:off x="4771697" y="3363310"/>
            <a:ext cx="2480441" cy="1219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7252138" y="5255172"/>
            <a:ext cx="2480441" cy="13615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2291256" y="5255172"/>
            <a:ext cx="2480441" cy="13615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 name="Straight Connector 8"/>
          <p:cNvCxnSpPr/>
          <p:nvPr/>
        </p:nvCxnSpPr>
        <p:spPr>
          <a:xfrm>
            <a:off x="4771697" y="3741432"/>
            <a:ext cx="24804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52138" y="5648809"/>
            <a:ext cx="24804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91256" y="5643805"/>
            <a:ext cx="248044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84799" y="3354568"/>
            <a:ext cx="1422400" cy="369332"/>
          </a:xfrm>
          <a:prstGeom prst="rect">
            <a:avLst/>
          </a:prstGeom>
          <a:noFill/>
        </p:spPr>
        <p:txBody>
          <a:bodyPr wrap="square" rtlCol="0" anchor="ctr">
            <a:spAutoFit/>
          </a:bodyPr>
          <a:lstStyle/>
          <a:p>
            <a:pPr algn="ctr"/>
            <a:r>
              <a:rPr lang="en-US">
                <a:latin typeface="Times New Roman" panose="02020603050405020304" pitchFamily="18" charset="0"/>
                <a:cs typeface="Times New Roman" panose="02020603050405020304" pitchFamily="18" charset="0"/>
              </a:rPr>
              <a:t>Person</a:t>
            </a:r>
          </a:p>
        </p:txBody>
      </p:sp>
      <p:sp>
        <p:nvSpPr>
          <p:cNvPr id="13" name="TextBox 12"/>
          <p:cNvSpPr txBox="1"/>
          <p:nvPr/>
        </p:nvSpPr>
        <p:spPr>
          <a:xfrm>
            <a:off x="5062536" y="3750919"/>
            <a:ext cx="2066925" cy="830997"/>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Name</a:t>
            </a:r>
          </a:p>
          <a:p>
            <a:pPr algn="ctr"/>
            <a:r>
              <a:rPr lang="en-US" sz="1200">
                <a:latin typeface="Times New Roman" panose="02020603050405020304" pitchFamily="18" charset="0"/>
                <a:cs typeface="Times New Roman" panose="02020603050405020304" pitchFamily="18" charset="0"/>
              </a:rPr>
              <a:t>Age</a:t>
            </a:r>
          </a:p>
          <a:p>
            <a:pPr algn="ctr"/>
            <a:r>
              <a:rPr lang="en-US" sz="1200">
                <a:latin typeface="Times New Roman" panose="02020603050405020304" pitchFamily="18" charset="0"/>
                <a:cs typeface="Times New Roman" panose="02020603050405020304" pitchFamily="18" charset="0"/>
              </a:rPr>
              <a:t>Address</a:t>
            </a:r>
          </a:p>
          <a:p>
            <a:pPr algn="ctr"/>
            <a:r>
              <a:rPr lang="en-US" sz="1200">
                <a:latin typeface="Times New Roman" panose="02020603050405020304" pitchFamily="18" charset="0"/>
                <a:cs typeface="Times New Roman" panose="02020603050405020304" pitchFamily="18" charset="0"/>
              </a:rPr>
              <a:t>…</a:t>
            </a:r>
          </a:p>
        </p:txBody>
      </p:sp>
      <p:sp>
        <p:nvSpPr>
          <p:cNvPr id="14" name="TextBox 13"/>
          <p:cNvSpPr txBox="1"/>
          <p:nvPr/>
        </p:nvSpPr>
        <p:spPr>
          <a:xfrm>
            <a:off x="2598026" y="5265244"/>
            <a:ext cx="1866900"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Student</a:t>
            </a:r>
          </a:p>
        </p:txBody>
      </p:sp>
      <p:sp>
        <p:nvSpPr>
          <p:cNvPr id="15" name="TextBox 14"/>
          <p:cNvSpPr txBox="1"/>
          <p:nvPr/>
        </p:nvSpPr>
        <p:spPr>
          <a:xfrm>
            <a:off x="7679558" y="5265244"/>
            <a:ext cx="1625600" cy="37856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Teacher</a:t>
            </a:r>
          </a:p>
        </p:txBody>
      </p:sp>
      <p:sp>
        <p:nvSpPr>
          <p:cNvPr id="16" name="TextBox 15"/>
          <p:cNvSpPr txBox="1"/>
          <p:nvPr/>
        </p:nvSpPr>
        <p:spPr>
          <a:xfrm>
            <a:off x="2291255" y="5643805"/>
            <a:ext cx="2480441" cy="1200329"/>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Msv</a:t>
            </a:r>
          </a:p>
          <a:p>
            <a:pPr algn="ctr"/>
            <a:r>
              <a:rPr lang="en-US">
                <a:latin typeface="Times New Roman" panose="02020603050405020304" pitchFamily="18" charset="0"/>
                <a:cs typeface="Times New Roman" panose="02020603050405020304" pitchFamily="18" charset="0"/>
              </a:rPr>
              <a:t>Diemtb</a:t>
            </a:r>
          </a:p>
          <a:p>
            <a:pPr algn="ctr"/>
            <a:r>
              <a:rPr lang="en-US">
                <a:latin typeface="Times New Roman" panose="02020603050405020304" pitchFamily="18" charset="0"/>
                <a:cs typeface="Times New Roman" panose="02020603050405020304" pitchFamily="18" charset="0"/>
              </a:rPr>
              <a:t>…</a:t>
            </a:r>
          </a:p>
          <a:p>
            <a:pPr algn="ctr"/>
            <a:endParaRPr lang="en-US">
              <a:latin typeface="Times New Roman" panose="02020603050405020304" pitchFamily="18" charset="0"/>
              <a:cs typeface="Times New Roman" panose="02020603050405020304" pitchFamily="18" charset="0"/>
            </a:endParaRPr>
          </a:p>
        </p:txBody>
      </p:sp>
      <p:sp>
        <p:nvSpPr>
          <p:cNvPr id="17" name="TextBox 16"/>
          <p:cNvSpPr txBox="1"/>
          <p:nvPr/>
        </p:nvSpPr>
        <p:spPr>
          <a:xfrm>
            <a:off x="7264838" y="5669205"/>
            <a:ext cx="2480441" cy="92333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Mgv</a:t>
            </a:r>
          </a:p>
          <a:p>
            <a:pPr algn="ctr"/>
            <a:r>
              <a:rPr lang="en-US">
                <a:latin typeface="Times New Roman" panose="02020603050405020304" pitchFamily="18" charset="0"/>
                <a:cs typeface="Times New Roman" panose="02020603050405020304" pitchFamily="18" charset="0"/>
              </a:rPr>
              <a:t>Subject</a:t>
            </a:r>
          </a:p>
          <a:p>
            <a:pPr algn="ctr"/>
            <a:r>
              <a:rPr lang="en-US">
                <a:latin typeface="Times New Roman" panose="02020603050405020304" pitchFamily="18" charset="0"/>
                <a:cs typeface="Times New Roman" panose="02020603050405020304" pitchFamily="18" charset="0"/>
              </a:rPr>
              <a:t>…</a:t>
            </a:r>
          </a:p>
        </p:txBody>
      </p:sp>
      <p:cxnSp>
        <p:nvCxnSpPr>
          <p:cNvPr id="19" name="Straight Arrow Connector 18"/>
          <p:cNvCxnSpPr>
            <a:stCxn id="8" idx="0"/>
            <a:endCxn id="13" idx="2"/>
          </p:cNvCxnSpPr>
          <p:nvPr/>
        </p:nvCxnSpPr>
        <p:spPr>
          <a:xfrm flipV="1">
            <a:off x="3531477" y="4581916"/>
            <a:ext cx="2564522" cy="673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0"/>
            <a:endCxn id="13" idx="2"/>
          </p:cNvCxnSpPr>
          <p:nvPr/>
        </p:nvCxnSpPr>
        <p:spPr>
          <a:xfrm flipH="1" flipV="1">
            <a:off x="6095999" y="4581916"/>
            <a:ext cx="2396359" cy="683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562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Function interface</a:t>
            </a:r>
          </a:p>
        </p:txBody>
      </p:sp>
      <p:sp>
        <p:nvSpPr>
          <p:cNvPr id="5" name="Rounded Rectangle 4"/>
          <p:cNvSpPr/>
          <p:nvPr/>
        </p:nvSpPr>
        <p:spPr>
          <a:xfrm>
            <a:off x="2231135" y="1172190"/>
            <a:ext cx="7729728" cy="1676114"/>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functional interface là một interface chỉ chứa duy nhất một abstract method, nó cũng có thể được gọi là Signle Abstract Method(SAM).</a:t>
            </a:r>
          </a:p>
          <a:p>
            <a:r>
              <a:rPr lang="en-US">
                <a:latin typeface="Times New Roman" panose="02020603050405020304" pitchFamily="18" charset="0"/>
                <a:cs typeface="Times New Roman" panose="02020603050405020304" pitchFamily="18" charset="0"/>
              </a:rPr>
              <a:t> - Lợi ích chính của functional interface là có thể sử dụng biểu thức lambda bằng cách gọi phương thức được định nghĩa bên trong functional interface và truyền tham số vào.</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253937"/>
            <a:ext cx="7729728" cy="7636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4423231"/>
            <a:ext cx="7729728" cy="1797395"/>
          </a:xfrm>
          <a:prstGeom prst="rect">
            <a:avLst/>
          </a:prstGeom>
        </p:spPr>
      </p:pic>
    </p:spTree>
    <p:extLst>
      <p:ext uri="{BB962C8B-B14F-4D97-AF65-F5344CB8AC3E}">
        <p14:creationId xmlns:p14="http://schemas.microsoft.com/office/powerpoint/2010/main" val="189022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Collection</a:t>
            </a:r>
          </a:p>
        </p:txBody>
      </p:sp>
      <p:sp>
        <p:nvSpPr>
          <p:cNvPr id="3" name="Rounded Rectangle 2"/>
          <p:cNvSpPr/>
          <p:nvPr/>
        </p:nvSpPr>
        <p:spPr>
          <a:xfrm>
            <a:off x="2231135" y="1203720"/>
            <a:ext cx="7729728" cy="1728666"/>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collection là một root interface trong hệ thống cấp bậc collection. Java collection cung cấp nhiều interface(Set, List, Queue, Deque) và các lớp (ArrayList, Vector, LinkedList, HashSet..)</a:t>
            </a:r>
          </a:p>
        </p:txBody>
      </p:sp>
    </p:spTree>
    <p:extLst>
      <p:ext uri="{BB962C8B-B14F-4D97-AF65-F5344CB8AC3E}">
        <p14:creationId xmlns:p14="http://schemas.microsoft.com/office/powerpoint/2010/main" val="834884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18" y="258817"/>
            <a:ext cx="7886700" cy="6172200"/>
          </a:xfrm>
          <a:prstGeom prst="rect">
            <a:avLst/>
          </a:prstGeom>
        </p:spPr>
      </p:pic>
    </p:spTree>
    <p:extLst>
      <p:ext uri="{BB962C8B-B14F-4D97-AF65-F5344CB8AC3E}">
        <p14:creationId xmlns:p14="http://schemas.microsoft.com/office/powerpoint/2010/main" val="3262181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stack</a:t>
            </a:r>
          </a:p>
        </p:txBody>
      </p:sp>
      <p:sp>
        <p:nvSpPr>
          <p:cNvPr id="5" name="Rounded Rectangle 4"/>
          <p:cNvSpPr/>
          <p:nvPr/>
        </p:nvSpPr>
        <p:spPr>
          <a:xfrm>
            <a:off x="2231135" y="1276382"/>
            <a:ext cx="7729728" cy="755618"/>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Stack là một lớp phụ của Vector trong java mà triển khai một last-in-first-out(LIFO) stack. Stack như một ngăn xếp thẳng đứng.</a:t>
            </a:r>
          </a:p>
          <a:p>
            <a:endParaRPr lang="en-US">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2318221"/>
            <a:ext cx="7729728" cy="284044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158664"/>
            <a:ext cx="7729728" cy="1145490"/>
          </a:xfrm>
          <a:prstGeom prst="rect">
            <a:avLst/>
          </a:prstGeom>
        </p:spPr>
      </p:pic>
    </p:spTree>
    <p:extLst>
      <p:ext uri="{BB962C8B-B14F-4D97-AF65-F5344CB8AC3E}">
        <p14:creationId xmlns:p14="http://schemas.microsoft.com/office/powerpoint/2010/main" val="24328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Queue</a:t>
            </a:r>
          </a:p>
        </p:txBody>
      </p:sp>
      <p:sp>
        <p:nvSpPr>
          <p:cNvPr id="6" name="Rounded Rectangle 5"/>
          <p:cNvSpPr/>
          <p:nvPr/>
        </p:nvSpPr>
        <p:spPr>
          <a:xfrm>
            <a:off x="2231135" y="1111282"/>
            <a:ext cx="7729728" cy="2533618"/>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Queue(hàng đợi) là một interface con của Collection, có các tính năng của Collection, hoạt động giống List.</a:t>
            </a:r>
          </a:p>
          <a:p>
            <a:r>
              <a:rPr lang="en-US">
                <a:latin typeface="Times New Roman" panose="02020603050405020304" pitchFamily="18" charset="0"/>
                <a:cs typeface="Times New Roman" panose="02020603050405020304" pitchFamily="18" charset="0"/>
              </a:rPr>
              <a:t>	- Queue hoạt động theo cách thức FIFO(First - In - First - Out)</a:t>
            </a:r>
          </a:p>
          <a:p>
            <a:r>
              <a:rPr lang="en-US">
                <a:latin typeface="Times New Roman" panose="02020603050405020304" pitchFamily="18" charset="0"/>
                <a:cs typeface="Times New Roman" panose="02020603050405020304" pitchFamily="18" charset="0"/>
              </a:rPr>
              <a:t>		+ Chỉ truy cập phần tử ở đầu hang đợi.</a:t>
            </a:r>
          </a:p>
          <a:p>
            <a:r>
              <a:rPr lang="en-US">
                <a:latin typeface="Times New Roman" panose="02020603050405020304" pitchFamily="18" charset="0"/>
                <a:cs typeface="Times New Roman" panose="02020603050405020304" pitchFamily="18" charset="0"/>
              </a:rPr>
              <a:t>		+ Vị trí được chèn vào phụ thuộc vào loại hang đợi và độ ueu tiên của phần tử.</a:t>
            </a:r>
          </a:p>
          <a:p>
            <a:r>
              <a:rPr lang="en-US">
                <a:latin typeface="Times New Roman" panose="02020603050405020304" pitchFamily="18" charset="0"/>
                <a:cs typeface="Times New Roman" panose="02020603050405020304" pitchFamily="18" charset="0"/>
              </a:rPr>
              <a:t>	- Là tập hợp cho phép các phần tử trùng lặp</a:t>
            </a:r>
          </a:p>
          <a:p>
            <a:r>
              <a:rPr lang="en-US">
                <a:latin typeface="Times New Roman" panose="02020603050405020304" pitchFamily="18" charset="0"/>
                <a:cs typeface="Times New Roman" panose="02020603050405020304" pitchFamily="18" charset="0"/>
              </a:rPr>
              <a:t>	- Không cho phép phần tử Null</a:t>
            </a:r>
          </a:p>
          <a:p>
            <a:endParaRPr lang="en-US">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163" y="3721100"/>
            <a:ext cx="5049838" cy="3058954"/>
          </a:xfrm>
          <a:prstGeom prst="rect">
            <a:avLst/>
          </a:prstGeom>
        </p:spPr>
      </p:pic>
    </p:spTree>
    <p:extLst>
      <p:ext uri="{BB962C8B-B14F-4D97-AF65-F5344CB8AC3E}">
        <p14:creationId xmlns:p14="http://schemas.microsoft.com/office/powerpoint/2010/main" val="2560452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Iterator</a:t>
            </a:r>
          </a:p>
        </p:txBody>
      </p:sp>
      <p:sp>
        <p:nvSpPr>
          <p:cNvPr id="5" name="Rounded Rectangle 4"/>
          <p:cNvSpPr/>
          <p:nvPr/>
        </p:nvSpPr>
        <p:spPr>
          <a:xfrm>
            <a:off x="2231135" y="1172189"/>
            <a:ext cx="7729728" cy="1933867"/>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iterator trong java là một interface được sử dụng để thay thế Enumerations trong java Collection Framework</a:t>
            </a:r>
          </a:p>
          <a:p>
            <a:r>
              <a:rPr lang="en-US">
                <a:latin typeface="Times New Roman" panose="02020603050405020304" pitchFamily="18" charset="0"/>
                <a:cs typeface="Times New Roman" panose="02020603050405020304" pitchFamily="18" charset="0"/>
              </a:rPr>
              <a:t>	interactor được sử dụng để:</a:t>
            </a:r>
          </a:p>
          <a:p>
            <a:r>
              <a:rPr lang="en-US">
                <a:latin typeface="Times New Roman" panose="02020603050405020304" pitchFamily="18" charset="0"/>
                <a:cs typeface="Times New Roman" panose="02020603050405020304" pitchFamily="18" charset="0"/>
              </a:rPr>
              <a:t>		- Duyệt các phần tử từ đầu đến cuối của một Collection.</a:t>
            </a:r>
          </a:p>
          <a:p>
            <a:r>
              <a:rPr lang="en-US">
                <a:latin typeface="Times New Roman" panose="02020603050405020304" pitchFamily="18" charset="0"/>
                <a:cs typeface="Times New Roman" panose="02020603050405020304" pitchFamily="18" charset="0"/>
              </a:rPr>
              <a:t>		- Interator cho phép xoá khi lặp một collection. </a:t>
            </a:r>
          </a:p>
        </p:txBody>
      </p:sp>
      <p:graphicFrame>
        <p:nvGraphicFramePr>
          <p:cNvPr id="6" name="Table 5"/>
          <p:cNvGraphicFramePr>
            <a:graphicFrameLocks noGrp="1"/>
          </p:cNvGraphicFramePr>
          <p:nvPr>
            <p:extLst>
              <p:ext uri="{D42A27DB-BD31-4B8C-83A1-F6EECF244321}">
                <p14:modId xmlns:p14="http://schemas.microsoft.com/office/powerpoint/2010/main" val="2076543116"/>
              </p:ext>
            </p:extLst>
          </p:nvPr>
        </p:nvGraphicFramePr>
        <p:xfrm>
          <a:off x="2031999" y="3397551"/>
          <a:ext cx="8128000" cy="2945191"/>
        </p:xfrm>
        <a:graphic>
          <a:graphicData uri="http://schemas.openxmlformats.org/drawingml/2006/table">
            <a:tbl>
              <a:tblPr firstRow="1" bandRow="1">
                <a:tableStyleId>{10A1B5D5-9B99-4C35-A422-299274C87663}</a:tableStyleId>
              </a:tblPr>
              <a:tblGrid>
                <a:gridCol w="4064000">
                  <a:extLst>
                    <a:ext uri="{9D8B030D-6E8A-4147-A177-3AD203B41FA5}">
                      <a16:colId xmlns:a16="http://schemas.microsoft.com/office/drawing/2014/main" val="4206155164"/>
                    </a:ext>
                  </a:extLst>
                </a:gridCol>
                <a:gridCol w="4064000">
                  <a:extLst>
                    <a:ext uri="{9D8B030D-6E8A-4147-A177-3AD203B41FA5}">
                      <a16:colId xmlns:a16="http://schemas.microsoft.com/office/drawing/2014/main" val="2796390494"/>
                    </a:ext>
                  </a:extLst>
                </a:gridCol>
              </a:tblGrid>
              <a:tr h="728707">
                <a:tc>
                  <a:txBody>
                    <a:bodyPr/>
                    <a:lstStyle/>
                    <a:p>
                      <a:pPr algn="ctr"/>
                      <a:r>
                        <a:rPr lang="en-US">
                          <a:latin typeface="Times New Roman" panose="02020603050405020304" pitchFamily="18" charset="0"/>
                          <a:cs typeface="Times New Roman" panose="02020603050405020304" pitchFamily="18" charset="0"/>
                        </a:rPr>
                        <a:t>Phương</a:t>
                      </a:r>
                      <a:r>
                        <a:rPr lang="en-US" baseline="0">
                          <a:latin typeface="Times New Roman" panose="02020603050405020304" pitchFamily="18" charset="0"/>
                          <a:cs typeface="Times New Roman" panose="02020603050405020304" pitchFamily="18" charset="0"/>
                        </a:rPr>
                        <a:t> thức</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Mô</a:t>
                      </a:r>
                      <a:r>
                        <a:rPr lang="en-US" baseline="0">
                          <a:latin typeface="Times New Roman" panose="02020603050405020304" pitchFamily="18" charset="0"/>
                          <a:cs typeface="Times New Roman" panose="02020603050405020304" pitchFamily="18" charset="0"/>
                        </a:rPr>
                        <a:t> tả</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68358200"/>
                  </a:ext>
                </a:extLst>
              </a:tr>
              <a:tr h="738828">
                <a:tc>
                  <a:txBody>
                    <a:bodyPr/>
                    <a:lstStyle/>
                    <a:p>
                      <a:pPr algn="ctr"/>
                      <a:r>
                        <a:rPr lang="en-US">
                          <a:latin typeface="Times New Roman" panose="02020603050405020304" pitchFamily="18" charset="0"/>
                          <a:cs typeface="Times New Roman" panose="02020603050405020304" pitchFamily="18" charset="0"/>
                        </a:rPr>
                        <a:t>Public Boolean</a:t>
                      </a:r>
                      <a:r>
                        <a:rPr lang="en-US" baseline="0">
                          <a:latin typeface="Times New Roman" panose="02020603050405020304" pitchFamily="18" charset="0"/>
                          <a:cs typeface="Times New Roman" panose="02020603050405020304" pitchFamily="18" charset="0"/>
                        </a:rPr>
                        <a:t> hasNext()</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Nó</a:t>
                      </a:r>
                      <a:r>
                        <a:rPr lang="en-US" baseline="0">
                          <a:latin typeface="Times New Roman" panose="02020603050405020304" pitchFamily="18" charset="0"/>
                          <a:cs typeface="Times New Roman" panose="02020603050405020304" pitchFamily="18" charset="0"/>
                        </a:rPr>
                        <a:t> trả về true nếu interator còn phần tử kế tiếp phần tử đó, nếu không trả về false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29596711"/>
                  </a:ext>
                </a:extLst>
              </a:tr>
              <a:tr h="738828">
                <a:tc>
                  <a:txBody>
                    <a:bodyPr/>
                    <a:lstStyle/>
                    <a:p>
                      <a:pPr algn="ctr"/>
                      <a:r>
                        <a:rPr lang="en-US">
                          <a:latin typeface="Times New Roman" panose="02020603050405020304" pitchFamily="18" charset="0"/>
                          <a:cs typeface="Times New Roman" panose="02020603050405020304" pitchFamily="18" charset="0"/>
                        </a:rPr>
                        <a:t>Public object next()</a:t>
                      </a:r>
                    </a:p>
                  </a:txBody>
                  <a:tcPr anchor="ctr"/>
                </a:tc>
                <a:tc>
                  <a:txBody>
                    <a:bodyPr/>
                    <a:lstStyle/>
                    <a:p>
                      <a:pPr algn="ctr"/>
                      <a:r>
                        <a:rPr lang="en-US">
                          <a:latin typeface="Times New Roman" panose="02020603050405020304" pitchFamily="18" charset="0"/>
                          <a:cs typeface="Times New Roman" panose="02020603050405020304" pitchFamily="18" charset="0"/>
                        </a:rPr>
                        <a:t>Nó</a:t>
                      </a:r>
                      <a:r>
                        <a:rPr lang="en-US" baseline="0">
                          <a:latin typeface="Times New Roman" panose="02020603050405020304" pitchFamily="18" charset="0"/>
                          <a:cs typeface="Times New Roman" panose="02020603050405020304" pitchFamily="18" charset="0"/>
                        </a:rPr>
                        <a:t> trả về phần tử hiện tại và di chuyển con trỏ tới phần tử tiếp theo</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33998640"/>
                  </a:ext>
                </a:extLst>
              </a:tr>
              <a:tr h="738828">
                <a:tc>
                  <a:txBody>
                    <a:bodyPr/>
                    <a:lstStyle/>
                    <a:p>
                      <a:pPr algn="ctr"/>
                      <a:r>
                        <a:rPr lang="en-US">
                          <a:latin typeface="Times New Roman" panose="02020603050405020304" pitchFamily="18" charset="0"/>
                          <a:cs typeface="Times New Roman" panose="02020603050405020304" pitchFamily="18" charset="0"/>
                        </a:rPr>
                        <a:t>Public void</a:t>
                      </a:r>
                      <a:r>
                        <a:rPr lang="en-US" baseline="0">
                          <a:latin typeface="Times New Roman" panose="02020603050405020304" pitchFamily="18" charset="0"/>
                          <a:cs typeface="Times New Roman" panose="02020603050405020304" pitchFamily="18" charset="0"/>
                        </a:rPr>
                        <a:t> remove()</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Loại</a:t>
                      </a:r>
                      <a:r>
                        <a:rPr lang="en-US" baseline="0">
                          <a:latin typeface="Times New Roman" panose="02020603050405020304" pitchFamily="18" charset="0"/>
                          <a:cs typeface="Times New Roman" panose="02020603050405020304" pitchFamily="18" charset="0"/>
                        </a:rPr>
                        <a:t> bỏ phần tủ cuối được trả về bởi interator</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06562658"/>
                  </a:ext>
                </a:extLst>
              </a:tr>
            </a:tbl>
          </a:graphicData>
        </a:graphic>
      </p:graphicFrame>
    </p:spTree>
    <p:extLst>
      <p:ext uri="{BB962C8B-B14F-4D97-AF65-F5344CB8AC3E}">
        <p14:creationId xmlns:p14="http://schemas.microsoft.com/office/powerpoint/2010/main" val="293129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896" y="1915885"/>
            <a:ext cx="9562722" cy="327206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896" y="5187948"/>
            <a:ext cx="9562722" cy="483897"/>
          </a:xfrm>
          <a:prstGeom prst="rect">
            <a:avLst/>
          </a:prstGeom>
        </p:spPr>
      </p:pic>
      <p:sp>
        <p:nvSpPr>
          <p:cNvPr id="8"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Iterator</a:t>
            </a:r>
          </a:p>
        </p:txBody>
      </p:sp>
    </p:spTree>
    <p:extLst>
      <p:ext uri="{BB962C8B-B14F-4D97-AF65-F5344CB8AC3E}">
        <p14:creationId xmlns:p14="http://schemas.microsoft.com/office/powerpoint/2010/main" val="270018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listIterator</a:t>
            </a:r>
          </a:p>
        </p:txBody>
      </p:sp>
      <p:sp>
        <p:nvSpPr>
          <p:cNvPr id="5" name="Rounded Rectangle 4"/>
          <p:cNvSpPr/>
          <p:nvPr/>
        </p:nvSpPr>
        <p:spPr>
          <a:xfrm>
            <a:off x="2231135" y="1172190"/>
            <a:ext cx="7729728" cy="2064496"/>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listIterator là mọt interface kế thừa từ lớp interator, nó cung cấp phương thức của List trong java theo cả hai chiều.</a:t>
            </a:r>
          </a:p>
          <a:p>
            <a:r>
              <a:rPr lang="en-US">
                <a:latin typeface="Times New Roman" panose="02020603050405020304" pitchFamily="18" charset="0"/>
                <a:cs typeface="Times New Roman" panose="02020603050405020304" pitchFamily="18" charset="0"/>
              </a:rPr>
              <a:t>	listIteractor dùng để:</a:t>
            </a:r>
          </a:p>
          <a:p>
            <a:r>
              <a:rPr lang="en-US">
                <a:latin typeface="Times New Roman" panose="02020603050405020304" pitchFamily="18" charset="0"/>
                <a:cs typeface="Times New Roman" panose="02020603050405020304" pitchFamily="18" charset="0"/>
              </a:rPr>
              <a:t>		- Duyệt các phẩn tử theo hai chiều đầu – cuối, cuối – đầu của collection</a:t>
            </a:r>
          </a:p>
          <a:p>
            <a:r>
              <a:rPr lang="en-US">
                <a:latin typeface="Times New Roman" panose="02020603050405020304" pitchFamily="18" charset="0"/>
                <a:cs typeface="Times New Roman" panose="02020603050405020304" pitchFamily="18" charset="0"/>
              </a:rPr>
              <a:t>		- listInterator cho phép them, sửa, xoá phần tử khi lặp một collection</a:t>
            </a:r>
          </a:p>
        </p:txBody>
      </p:sp>
      <p:graphicFrame>
        <p:nvGraphicFramePr>
          <p:cNvPr id="7" name="Table 6"/>
          <p:cNvGraphicFramePr>
            <a:graphicFrameLocks noGrp="1"/>
          </p:cNvGraphicFramePr>
          <p:nvPr>
            <p:extLst>
              <p:ext uri="{D42A27DB-BD31-4B8C-83A1-F6EECF244321}">
                <p14:modId xmlns:p14="http://schemas.microsoft.com/office/powerpoint/2010/main" val="3047055265"/>
              </p:ext>
            </p:extLst>
          </p:nvPr>
        </p:nvGraphicFramePr>
        <p:xfrm>
          <a:off x="2031999" y="3328159"/>
          <a:ext cx="8128000" cy="3362926"/>
        </p:xfrm>
        <a:graphic>
          <a:graphicData uri="http://schemas.openxmlformats.org/drawingml/2006/table">
            <a:tbl>
              <a:tblPr firstRow="1" bandRow="1">
                <a:tableStyleId>{10A1B5D5-9B99-4C35-A422-299274C87663}</a:tableStyleId>
              </a:tblPr>
              <a:tblGrid>
                <a:gridCol w="4064000">
                  <a:extLst>
                    <a:ext uri="{9D8B030D-6E8A-4147-A177-3AD203B41FA5}">
                      <a16:colId xmlns:a16="http://schemas.microsoft.com/office/drawing/2014/main" val="4206155164"/>
                    </a:ext>
                  </a:extLst>
                </a:gridCol>
                <a:gridCol w="4064000">
                  <a:extLst>
                    <a:ext uri="{9D8B030D-6E8A-4147-A177-3AD203B41FA5}">
                      <a16:colId xmlns:a16="http://schemas.microsoft.com/office/drawing/2014/main" val="2796390494"/>
                    </a:ext>
                  </a:extLst>
                </a:gridCol>
              </a:tblGrid>
              <a:tr h="547362">
                <a:tc>
                  <a:txBody>
                    <a:bodyPr/>
                    <a:lstStyle/>
                    <a:p>
                      <a:pPr algn="ctr"/>
                      <a:r>
                        <a:rPr lang="en-US">
                          <a:latin typeface="Times New Roman" panose="02020603050405020304" pitchFamily="18" charset="0"/>
                          <a:cs typeface="Times New Roman" panose="02020603050405020304" pitchFamily="18" charset="0"/>
                        </a:rPr>
                        <a:t>Phương</a:t>
                      </a:r>
                      <a:r>
                        <a:rPr lang="en-US" baseline="0">
                          <a:latin typeface="Times New Roman" panose="02020603050405020304" pitchFamily="18" charset="0"/>
                          <a:cs typeface="Times New Roman" panose="02020603050405020304" pitchFamily="18" charset="0"/>
                        </a:rPr>
                        <a:t> thức</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Mô</a:t>
                      </a:r>
                      <a:r>
                        <a:rPr lang="en-US" baseline="0">
                          <a:latin typeface="Times New Roman" panose="02020603050405020304" pitchFamily="18" charset="0"/>
                          <a:cs typeface="Times New Roman" panose="02020603050405020304" pitchFamily="18" charset="0"/>
                        </a:rPr>
                        <a:t> tả</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68358200"/>
                  </a:ext>
                </a:extLst>
              </a:tr>
              <a:tr h="703891">
                <a:tc>
                  <a:txBody>
                    <a:bodyPr/>
                    <a:lstStyle/>
                    <a:p>
                      <a:pPr algn="ctr"/>
                      <a:r>
                        <a:rPr lang="en-US">
                          <a:latin typeface="Times New Roman" panose="02020603050405020304" pitchFamily="18" charset="0"/>
                          <a:cs typeface="Times New Roman" panose="02020603050405020304" pitchFamily="18" charset="0"/>
                        </a:rPr>
                        <a:t>Public Boolean</a:t>
                      </a:r>
                      <a:r>
                        <a:rPr lang="en-US" baseline="0">
                          <a:latin typeface="Times New Roman" panose="02020603050405020304" pitchFamily="18" charset="0"/>
                          <a:cs typeface="Times New Roman" panose="02020603050405020304" pitchFamily="18" charset="0"/>
                        </a:rPr>
                        <a:t> hasNext()</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Nó</a:t>
                      </a:r>
                      <a:r>
                        <a:rPr lang="en-US" baseline="0">
                          <a:latin typeface="Times New Roman" panose="02020603050405020304" pitchFamily="18" charset="0"/>
                          <a:cs typeface="Times New Roman" panose="02020603050405020304" pitchFamily="18" charset="0"/>
                        </a:rPr>
                        <a:t> trả về true nếu interator còn phần tử kế tiếp phần tử đó, nếu không trả về false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29596711"/>
                  </a:ext>
                </a:extLst>
              </a:tr>
              <a:tr h="703891">
                <a:tc>
                  <a:txBody>
                    <a:bodyPr/>
                    <a:lstStyle/>
                    <a:p>
                      <a:pPr algn="ctr"/>
                      <a:r>
                        <a:rPr lang="en-US">
                          <a:latin typeface="Times New Roman" panose="02020603050405020304" pitchFamily="18" charset="0"/>
                          <a:cs typeface="Times New Roman" panose="02020603050405020304" pitchFamily="18" charset="0"/>
                        </a:rPr>
                        <a:t>Public object next()</a:t>
                      </a:r>
                    </a:p>
                  </a:txBody>
                  <a:tcPr anchor="ctr"/>
                </a:tc>
                <a:tc>
                  <a:txBody>
                    <a:bodyPr/>
                    <a:lstStyle/>
                    <a:p>
                      <a:pPr algn="ctr"/>
                      <a:r>
                        <a:rPr lang="en-US">
                          <a:latin typeface="Times New Roman" panose="02020603050405020304" pitchFamily="18" charset="0"/>
                          <a:cs typeface="Times New Roman" panose="02020603050405020304" pitchFamily="18" charset="0"/>
                        </a:rPr>
                        <a:t>Nó</a:t>
                      </a:r>
                      <a:r>
                        <a:rPr lang="en-US" baseline="0">
                          <a:latin typeface="Times New Roman" panose="02020603050405020304" pitchFamily="18" charset="0"/>
                          <a:cs typeface="Times New Roman" panose="02020603050405020304" pitchFamily="18" charset="0"/>
                        </a:rPr>
                        <a:t> trả về phần tử hiện tại và di chuyển con trỏ tới phần tử tiếp theo</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33998640"/>
                  </a:ext>
                </a:extLst>
              </a:tr>
              <a:tr h="703891">
                <a:tc>
                  <a:txBody>
                    <a:bodyPr/>
                    <a:lstStyle/>
                    <a:p>
                      <a:pPr algn="ctr"/>
                      <a:r>
                        <a:rPr lang="en-US">
                          <a:latin typeface="Times New Roman" panose="02020603050405020304" pitchFamily="18" charset="0"/>
                          <a:cs typeface="Times New Roman" panose="02020603050405020304" pitchFamily="18" charset="0"/>
                        </a:rPr>
                        <a:t>Public void</a:t>
                      </a:r>
                      <a:r>
                        <a:rPr lang="en-US" baseline="0">
                          <a:latin typeface="Times New Roman" panose="02020603050405020304" pitchFamily="18" charset="0"/>
                          <a:cs typeface="Times New Roman" panose="02020603050405020304" pitchFamily="18" charset="0"/>
                        </a:rPr>
                        <a:t> hasPrevious()</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Trả</a:t>
                      </a:r>
                      <a:r>
                        <a:rPr lang="en-US" baseline="0">
                          <a:latin typeface="Times New Roman" panose="02020603050405020304" pitchFamily="18" charset="0"/>
                          <a:cs typeface="Times New Roman" panose="02020603050405020304" pitchFamily="18" charset="0"/>
                        </a:rPr>
                        <a:t> về true nếu tồn tại phần tử phía sau phần tử hiện tại</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06562658"/>
                  </a:ext>
                </a:extLst>
              </a:tr>
              <a:tr h="703891">
                <a:tc>
                  <a:txBody>
                    <a:bodyPr/>
                    <a:lstStyle/>
                    <a:p>
                      <a:pPr algn="ctr"/>
                      <a:r>
                        <a:rPr lang="en-US">
                          <a:latin typeface="Times New Roman" panose="02020603050405020304" pitchFamily="18" charset="0"/>
                          <a:cs typeface="Times New Roman" panose="02020603050405020304" pitchFamily="18" charset="0"/>
                        </a:rPr>
                        <a:t>Public void previous()</a:t>
                      </a:r>
                    </a:p>
                  </a:txBody>
                  <a:tcPr anchor="ctr"/>
                </a:tc>
                <a:tc>
                  <a:txBody>
                    <a:bodyPr/>
                    <a:lstStyle/>
                    <a:p>
                      <a:pPr algn="ctr"/>
                      <a:r>
                        <a:rPr lang="en-US">
                          <a:latin typeface="Times New Roman" panose="02020603050405020304" pitchFamily="18" charset="0"/>
                          <a:cs typeface="Times New Roman" panose="02020603050405020304" pitchFamily="18" charset="0"/>
                        </a:rPr>
                        <a:t>Trả</a:t>
                      </a:r>
                      <a:r>
                        <a:rPr lang="en-US" baseline="0">
                          <a:latin typeface="Times New Roman" panose="02020603050405020304" pitchFamily="18" charset="0"/>
                          <a:cs typeface="Times New Roman" panose="02020603050405020304" pitchFamily="18" charset="0"/>
                        </a:rPr>
                        <a:t> về phần tử phía sau trong danh sách và vị trí con trỏ giảm đi 1</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89330400"/>
                  </a:ext>
                </a:extLst>
              </a:tr>
            </a:tbl>
          </a:graphicData>
        </a:graphic>
      </p:graphicFrame>
    </p:spTree>
    <p:extLst>
      <p:ext uri="{BB962C8B-B14F-4D97-AF65-F5344CB8AC3E}">
        <p14:creationId xmlns:p14="http://schemas.microsoft.com/office/powerpoint/2010/main" val="1083167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711" y="1830615"/>
            <a:ext cx="7905750" cy="3429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711" y="5259615"/>
            <a:ext cx="7905750" cy="552450"/>
          </a:xfrm>
          <a:prstGeom prst="rect">
            <a:avLst/>
          </a:prstGeom>
        </p:spPr>
      </p:pic>
      <p:sp>
        <p:nvSpPr>
          <p:cNvPr id="7"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listIterator</a:t>
            </a:r>
          </a:p>
        </p:txBody>
      </p:sp>
    </p:spTree>
    <p:extLst>
      <p:ext uri="{BB962C8B-B14F-4D97-AF65-F5344CB8AC3E}">
        <p14:creationId xmlns:p14="http://schemas.microsoft.com/office/powerpoint/2010/main" val="46902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list</a:t>
            </a:r>
          </a:p>
        </p:txBody>
      </p:sp>
      <p:sp>
        <p:nvSpPr>
          <p:cNvPr id="5" name="Rounded Rectangle 4"/>
          <p:cNvSpPr/>
          <p:nvPr/>
        </p:nvSpPr>
        <p:spPr>
          <a:xfrm>
            <a:off x="2231135" y="1513664"/>
            <a:ext cx="7729728" cy="1731558"/>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List là một interface trong java. Nó chứa các phương thức để chèn và xoá các phần tử dựa trên chỉ số index</a:t>
            </a:r>
          </a:p>
          <a:p>
            <a:r>
              <a:rPr lang="en-US">
                <a:latin typeface="Times New Roman" panose="02020603050405020304" pitchFamily="18" charset="0"/>
                <a:cs typeface="Times New Roman" panose="02020603050405020304" pitchFamily="18" charset="0"/>
              </a:rPr>
              <a:t>	-  Có thể chứa các phần tử trùng lặp</a:t>
            </a:r>
          </a:p>
          <a:p>
            <a:r>
              <a:rPr lang="en-US">
                <a:latin typeface="Times New Roman" panose="02020603050405020304" pitchFamily="18" charset="0"/>
                <a:cs typeface="Times New Roman" panose="02020603050405020304" pitchFamily="18" charset="0"/>
              </a:rPr>
              <a:t>	-  Kiểm soát chính xác vị trí các phần tử được chèn vào và có thể truy cập chúng bằng chỉ số (index)</a:t>
            </a: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781425"/>
            <a:ext cx="7729728" cy="2003546"/>
          </a:xfrm>
          <a:prstGeom prst="rect">
            <a:avLst/>
          </a:prstGeom>
        </p:spPr>
      </p:pic>
    </p:spTree>
    <p:extLst>
      <p:ext uri="{BB962C8B-B14F-4D97-AF65-F5344CB8AC3E}">
        <p14:creationId xmlns:p14="http://schemas.microsoft.com/office/powerpoint/2010/main" val="1661534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Abstract class</a:t>
            </a:r>
          </a:p>
        </p:txBody>
      </p:sp>
      <p:graphicFrame>
        <p:nvGraphicFramePr>
          <p:cNvPr id="11" name="Diagram 10"/>
          <p:cNvGraphicFramePr/>
          <p:nvPr>
            <p:extLst>
              <p:ext uri="{D42A27DB-BD31-4B8C-83A1-F6EECF244321}">
                <p14:modId xmlns:p14="http://schemas.microsoft.com/office/powerpoint/2010/main" val="708298914"/>
              </p:ext>
            </p:extLst>
          </p:nvPr>
        </p:nvGraphicFramePr>
        <p:xfrm>
          <a:off x="2231135" y="1305331"/>
          <a:ext cx="7729728" cy="5334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p:cNvSpPr txBox="1"/>
          <p:nvPr/>
        </p:nvSpPr>
        <p:spPr>
          <a:xfrm>
            <a:off x="2231135" y="3310759"/>
            <a:ext cx="1258299" cy="1323439"/>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Đặc điểm</a:t>
            </a:r>
          </a:p>
        </p:txBody>
      </p:sp>
      <p:sp>
        <p:nvSpPr>
          <p:cNvPr id="13" name="TextBox 12"/>
          <p:cNvSpPr txBox="1"/>
          <p:nvPr/>
        </p:nvSpPr>
        <p:spPr>
          <a:xfrm>
            <a:off x="4624552" y="6001407"/>
            <a:ext cx="3888827" cy="367862"/>
          </a:xfrm>
          <a:prstGeom prst="rect">
            <a:avLst/>
          </a:prstGeom>
          <a:noFill/>
        </p:spPr>
        <p:txBody>
          <a:bodyPr wrap="square" rtlCol="0">
            <a:spAutoFit/>
          </a:bodyPr>
          <a:lstStyle/>
          <a:p>
            <a:pPr algn="ctr"/>
            <a:r>
              <a:rPr lang="en-US"/>
              <a:t>…</a:t>
            </a:r>
          </a:p>
        </p:txBody>
      </p:sp>
    </p:spTree>
    <p:extLst>
      <p:ext uri="{BB962C8B-B14F-4D97-AF65-F5344CB8AC3E}">
        <p14:creationId xmlns:p14="http://schemas.microsoft.com/office/powerpoint/2010/main" val="30596573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246" y="1269452"/>
            <a:ext cx="8863505" cy="5416586"/>
          </a:xfrm>
          <a:prstGeom prst="rect">
            <a:avLst/>
          </a:prstGeom>
        </p:spPr>
      </p:pic>
      <p:sp>
        <p:nvSpPr>
          <p:cNvPr id="5"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list</a:t>
            </a:r>
          </a:p>
        </p:txBody>
      </p:sp>
    </p:spTree>
    <p:extLst>
      <p:ext uri="{BB962C8B-B14F-4D97-AF65-F5344CB8AC3E}">
        <p14:creationId xmlns:p14="http://schemas.microsoft.com/office/powerpoint/2010/main" val="3547491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arraylist</a:t>
            </a:r>
          </a:p>
        </p:txBody>
      </p:sp>
      <p:sp>
        <p:nvSpPr>
          <p:cNvPr id="5" name="Rounded Rectangle 4"/>
          <p:cNvSpPr/>
          <p:nvPr/>
        </p:nvSpPr>
        <p:spPr>
          <a:xfrm>
            <a:off x="2231135" y="1172190"/>
            <a:ext cx="7729728" cy="3153067"/>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ArrayList là một lớp kế thừa lớp AbstractList và triển khai của List interface trong Collection Framework nên nó sẽ có một vài đặc điểm và phương thức tương đồng với List. </a:t>
            </a:r>
          </a:p>
          <a:p>
            <a:r>
              <a:rPr lang="en-US">
                <a:latin typeface="Times New Roman" panose="02020603050405020304" pitchFamily="18" charset="0"/>
                <a:cs typeface="Times New Roman" panose="02020603050405020304" pitchFamily="18" charset="0"/>
              </a:rPr>
              <a:t>	- ArrayList được sử dụng như một mảng tự động để lưu trữ các phần tử.</a:t>
            </a:r>
          </a:p>
          <a:p>
            <a:r>
              <a:rPr lang="en-US">
                <a:latin typeface="Times New Roman" panose="02020603050405020304" pitchFamily="18" charset="0"/>
                <a:cs typeface="Times New Roman" panose="02020603050405020304" pitchFamily="18" charset="0"/>
              </a:rPr>
              <a:t>		+ Có thể chứa các phần tử trùng lặp</a:t>
            </a:r>
          </a:p>
          <a:p>
            <a:r>
              <a:rPr lang="en-US">
                <a:latin typeface="Times New Roman" panose="02020603050405020304" pitchFamily="18" charset="0"/>
                <a:cs typeface="Times New Roman" panose="02020603050405020304" pitchFamily="18" charset="0"/>
              </a:rPr>
              <a:t>		+ Duy trì thứ tự của phần tử được thêm vào</a:t>
            </a:r>
          </a:p>
          <a:p>
            <a:r>
              <a:rPr lang="en-US">
                <a:latin typeface="Times New Roman" panose="02020603050405020304" pitchFamily="18" charset="0"/>
                <a:cs typeface="Times New Roman" panose="02020603050405020304" pitchFamily="18" charset="0"/>
              </a:rPr>
              <a:t>		+ Không đồng bộ</a:t>
            </a:r>
          </a:p>
          <a:p>
            <a:r>
              <a:rPr lang="en-US">
                <a:latin typeface="Times New Roman" panose="02020603050405020304" pitchFamily="18" charset="0"/>
                <a:cs typeface="Times New Roman" panose="02020603050405020304" pitchFamily="18" charset="0"/>
              </a:rPr>
              <a:t>		+ Cho phép truy cập ngầu nhiên vì nó lưu dữ liệu theo chỉ mục</a:t>
            </a:r>
          </a:p>
          <a:p>
            <a:r>
              <a:rPr lang="en-US">
                <a:latin typeface="Times New Roman" panose="02020603050405020304" pitchFamily="18" charset="0"/>
                <a:cs typeface="Times New Roman" panose="02020603050405020304" pitchFamily="18" charset="0"/>
              </a:rPr>
              <a:t>		+ Thao thác chậm vì cần nhiều sự dịch chuyển nếu bất kỳ phần tử 			nào bị xoá khỏi danh sách</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4519985"/>
            <a:ext cx="7729728" cy="218853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7388" y="4592555"/>
            <a:ext cx="1133475" cy="1533525"/>
          </a:xfrm>
          <a:prstGeom prst="rect">
            <a:avLst/>
          </a:prstGeom>
        </p:spPr>
      </p:pic>
    </p:spTree>
    <p:extLst>
      <p:ext uri="{BB962C8B-B14F-4D97-AF65-F5344CB8AC3E}">
        <p14:creationId xmlns:p14="http://schemas.microsoft.com/office/powerpoint/2010/main" val="1802614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57" y="0"/>
            <a:ext cx="5878286" cy="6858000"/>
          </a:xfrm>
          <a:prstGeom prst="rect">
            <a:avLst/>
          </a:prstGeom>
        </p:spPr>
      </p:pic>
    </p:spTree>
    <p:extLst>
      <p:ext uri="{BB962C8B-B14F-4D97-AF65-F5344CB8AC3E}">
        <p14:creationId xmlns:p14="http://schemas.microsoft.com/office/powerpoint/2010/main" val="4138751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009" y="132484"/>
            <a:ext cx="7749020" cy="53216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009" y="5454100"/>
            <a:ext cx="7749020" cy="1176357"/>
          </a:xfrm>
          <a:prstGeom prst="rect">
            <a:avLst/>
          </a:prstGeom>
        </p:spPr>
      </p:pic>
    </p:spTree>
    <p:extLst>
      <p:ext uri="{BB962C8B-B14F-4D97-AF65-F5344CB8AC3E}">
        <p14:creationId xmlns:p14="http://schemas.microsoft.com/office/powerpoint/2010/main" val="1629345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vector</a:t>
            </a:r>
          </a:p>
        </p:txBody>
      </p:sp>
      <p:sp>
        <p:nvSpPr>
          <p:cNvPr id="5" name="Rounded Rectangle 4"/>
          <p:cNvSpPr/>
          <p:nvPr/>
        </p:nvSpPr>
        <p:spPr>
          <a:xfrm>
            <a:off x="2231135" y="1172190"/>
            <a:ext cx="7729728" cy="182202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Lớp Vector trong java là triển khai một mảng động. Nó tương tự như ArrayList.</a:t>
            </a:r>
          </a:p>
          <a:p>
            <a:r>
              <a:rPr lang="en-US">
                <a:latin typeface="Times New Roman" panose="02020603050405020304" pitchFamily="18" charset="0"/>
                <a:cs typeface="Times New Roman" panose="02020603050405020304" pitchFamily="18" charset="0"/>
              </a:rPr>
              <a:t>	- Vector được đồng bộ</a:t>
            </a:r>
          </a:p>
          <a:p>
            <a:r>
              <a:rPr lang="en-US">
                <a:latin typeface="Times New Roman" panose="02020603050405020304" pitchFamily="18" charset="0"/>
                <a:cs typeface="Times New Roman" panose="02020603050405020304" pitchFamily="18" charset="0"/>
              </a:rPr>
              <a:t>	- Vector chứa các phương thức legace mà không là một phần của Collection Framework</a:t>
            </a:r>
          </a:p>
          <a:p>
            <a:r>
              <a:rPr lang="en-US">
                <a:latin typeface="Times New Roman" panose="02020603050405020304" pitchFamily="18" charset="0"/>
                <a:cs typeface="Times New Roman" panose="02020603050405020304" pitchFamily="18" charset="0"/>
              </a:rPr>
              <a:t>	- Lớp Vector trong java hỗ trợ 4 constructor</a:t>
            </a:r>
          </a:p>
        </p:txBody>
      </p:sp>
      <p:sp>
        <p:nvSpPr>
          <p:cNvPr id="6" name="Rounded Rectangle 5"/>
          <p:cNvSpPr/>
          <p:nvPr/>
        </p:nvSpPr>
        <p:spPr>
          <a:xfrm>
            <a:off x="2231135" y="3188940"/>
            <a:ext cx="7729728" cy="773459"/>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Vector()</a:t>
            </a:r>
          </a:p>
          <a:p>
            <a:r>
              <a:rPr lang="en-US">
                <a:latin typeface="Times New Roman" panose="02020603050405020304" pitchFamily="18" charset="0"/>
                <a:cs typeface="Times New Roman" panose="02020603050405020304" pitchFamily="18" charset="0"/>
              </a:rPr>
              <a:t>- Tạo một vector mặc định, mà có kích cỡ khởi tạo là 10</a:t>
            </a:r>
          </a:p>
        </p:txBody>
      </p:sp>
      <p:sp>
        <p:nvSpPr>
          <p:cNvPr id="8" name="Rounded Rectangle 7"/>
          <p:cNvSpPr/>
          <p:nvPr/>
        </p:nvSpPr>
        <p:spPr>
          <a:xfrm>
            <a:off x="2231135" y="4082915"/>
            <a:ext cx="7729728" cy="773459"/>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Vector(int size)</a:t>
            </a:r>
          </a:p>
          <a:p>
            <a:r>
              <a:rPr lang="en-US">
                <a:latin typeface="Times New Roman" panose="02020603050405020304" pitchFamily="18" charset="0"/>
                <a:cs typeface="Times New Roman" panose="02020603050405020304" pitchFamily="18" charset="0"/>
              </a:rPr>
              <a:t>- Tạo một Vector mà dung lượng khởi tạo được xác định bằng size</a:t>
            </a:r>
          </a:p>
        </p:txBody>
      </p:sp>
      <p:sp>
        <p:nvSpPr>
          <p:cNvPr id="9" name="Rounded Rectangle 8"/>
          <p:cNvSpPr/>
          <p:nvPr/>
        </p:nvSpPr>
        <p:spPr>
          <a:xfrm>
            <a:off x="2231135" y="4994819"/>
            <a:ext cx="7729728" cy="911904"/>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Vector(int size, int incr)</a:t>
            </a:r>
          </a:p>
          <a:p>
            <a:r>
              <a:rPr lang="en-US">
                <a:latin typeface="Times New Roman" panose="02020603050405020304" pitchFamily="18" charset="0"/>
                <a:cs typeface="Times New Roman" panose="02020603050405020304" pitchFamily="18" charset="0"/>
              </a:rPr>
              <a:t>- Tạo một vector dung lượng khởi tạo xác định bởi size và lượng gia của nó được xác định bới incr</a:t>
            </a:r>
          </a:p>
        </p:txBody>
      </p:sp>
      <p:sp>
        <p:nvSpPr>
          <p:cNvPr id="10" name="Rounded Rectangle 9"/>
          <p:cNvSpPr/>
          <p:nvPr/>
        </p:nvSpPr>
        <p:spPr>
          <a:xfrm>
            <a:off x="2231135" y="6023953"/>
            <a:ext cx="7729728" cy="773459"/>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b="1">
                <a:latin typeface="Times New Roman" panose="02020603050405020304" pitchFamily="18" charset="0"/>
                <a:cs typeface="Times New Roman" panose="02020603050405020304" pitchFamily="18" charset="0"/>
              </a:rPr>
              <a:t>Vector()</a:t>
            </a:r>
          </a:p>
          <a:p>
            <a:r>
              <a:rPr lang="en-US">
                <a:latin typeface="Times New Roman" panose="02020603050405020304" pitchFamily="18" charset="0"/>
                <a:cs typeface="Times New Roman" panose="02020603050405020304" pitchFamily="18" charset="0"/>
              </a:rPr>
              <a:t>- Tạo một vector mặc định, mà có kích cỡ khởi tạo là 10</a:t>
            </a:r>
          </a:p>
        </p:txBody>
      </p:sp>
    </p:spTree>
    <p:extLst>
      <p:ext uri="{BB962C8B-B14F-4D97-AF65-F5344CB8AC3E}">
        <p14:creationId xmlns:p14="http://schemas.microsoft.com/office/powerpoint/2010/main" val="3323330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836" y="1386469"/>
            <a:ext cx="9680012" cy="37670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836" y="5153510"/>
            <a:ext cx="9680012" cy="1539472"/>
          </a:xfrm>
          <a:prstGeom prst="rect">
            <a:avLst/>
          </a:prstGeom>
        </p:spPr>
      </p:pic>
      <p:sp>
        <p:nvSpPr>
          <p:cNvPr id="6"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vector</a:t>
            </a:r>
          </a:p>
        </p:txBody>
      </p:sp>
    </p:spTree>
    <p:extLst>
      <p:ext uri="{BB962C8B-B14F-4D97-AF65-F5344CB8AC3E}">
        <p14:creationId xmlns:p14="http://schemas.microsoft.com/office/powerpoint/2010/main" val="3757575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Linkedlist</a:t>
            </a:r>
          </a:p>
        </p:txBody>
      </p:sp>
      <p:sp>
        <p:nvSpPr>
          <p:cNvPr id="5" name="Rounded Rectangle 4"/>
          <p:cNvSpPr/>
          <p:nvPr/>
        </p:nvSpPr>
        <p:spPr>
          <a:xfrm>
            <a:off x="2231135" y="1190583"/>
            <a:ext cx="7729728" cy="3920510"/>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Lớp LinkedList trong java sử dụng cấu trúc danh sách liên kết kép Doubly để lưu trữ các phần tử.</a:t>
            </a:r>
          </a:p>
          <a:p>
            <a:r>
              <a:rPr lang="en-US">
                <a:latin typeface="Times New Roman" panose="02020603050405020304" pitchFamily="18" charset="0"/>
                <a:cs typeface="Times New Roman" panose="02020603050405020304" pitchFamily="18" charset="0"/>
              </a:rPr>
              <a:t>	- Lớp LinkedList trong java có thể chứa các phần tử trùng lặp</a:t>
            </a:r>
          </a:p>
          <a:p>
            <a:r>
              <a:rPr lang="en-US">
                <a:latin typeface="Times New Roman" panose="02020603050405020304" pitchFamily="18" charset="0"/>
                <a:cs typeface="Times New Roman" panose="02020603050405020304" pitchFamily="18" charset="0"/>
              </a:rPr>
              <a:t>	- Duy trì thứ tự của phần tử được thêm vào</a:t>
            </a:r>
          </a:p>
          <a:p>
            <a:r>
              <a:rPr lang="en-US">
                <a:latin typeface="Times New Roman" panose="02020603050405020304" pitchFamily="18" charset="0"/>
                <a:cs typeface="Times New Roman" panose="02020603050405020304" pitchFamily="18" charset="0"/>
              </a:rPr>
              <a:t>	- Không đồng bộ</a:t>
            </a:r>
          </a:p>
          <a:p>
            <a:r>
              <a:rPr lang="en-US">
                <a:latin typeface="Times New Roman" panose="02020603050405020304" pitchFamily="18" charset="0"/>
                <a:cs typeface="Times New Roman" panose="02020603050405020304" pitchFamily="18" charset="0"/>
              </a:rPr>
              <a:t>	- Thao tác nhanh vì không cần phải dịch chuyển nếu bất kỳ phần tử nào bị xoá khỏi danh sách</a:t>
            </a:r>
          </a:p>
          <a:p>
            <a:r>
              <a:rPr lang="en-US">
                <a:latin typeface="Times New Roman" panose="02020603050405020304" pitchFamily="18" charset="0"/>
                <a:cs typeface="Times New Roman" panose="02020603050405020304" pitchFamily="18" charset="0"/>
              </a:rPr>
              <a:t>	- Có thể được sử dụng như list(danh sách), stack(ngăn xếp) hoặc queue(hàng đợi)</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486" y="4229429"/>
            <a:ext cx="6410325" cy="5143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561" y="5324214"/>
            <a:ext cx="4714875" cy="1057275"/>
          </a:xfrm>
          <a:prstGeom prst="rect">
            <a:avLst/>
          </a:prstGeom>
        </p:spPr>
      </p:pic>
    </p:spTree>
    <p:extLst>
      <p:ext uri="{BB962C8B-B14F-4D97-AF65-F5344CB8AC3E}">
        <p14:creationId xmlns:p14="http://schemas.microsoft.com/office/powerpoint/2010/main" val="3834788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874" y="63500"/>
            <a:ext cx="7108826" cy="6717726"/>
          </a:xfrm>
          <a:prstGeom prst="rect">
            <a:avLst/>
          </a:prstGeom>
        </p:spPr>
      </p:pic>
    </p:spTree>
    <p:extLst>
      <p:ext uri="{BB962C8B-B14F-4D97-AF65-F5344CB8AC3E}">
        <p14:creationId xmlns:p14="http://schemas.microsoft.com/office/powerpoint/2010/main" val="2579016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662" y="474194"/>
            <a:ext cx="7905750" cy="50958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662" y="5570069"/>
            <a:ext cx="7905750" cy="781050"/>
          </a:xfrm>
          <a:prstGeom prst="rect">
            <a:avLst/>
          </a:prstGeom>
        </p:spPr>
      </p:pic>
    </p:spTree>
    <p:extLst>
      <p:ext uri="{BB962C8B-B14F-4D97-AF65-F5344CB8AC3E}">
        <p14:creationId xmlns:p14="http://schemas.microsoft.com/office/powerpoint/2010/main" val="346007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ArrayList vs Linkedlist</a:t>
            </a:r>
          </a:p>
        </p:txBody>
      </p:sp>
      <p:graphicFrame>
        <p:nvGraphicFramePr>
          <p:cNvPr id="5" name="Table 4"/>
          <p:cNvGraphicFramePr>
            <a:graphicFrameLocks noGrp="1"/>
          </p:cNvGraphicFramePr>
          <p:nvPr>
            <p:extLst>
              <p:ext uri="{D42A27DB-BD31-4B8C-83A1-F6EECF244321}">
                <p14:modId xmlns:p14="http://schemas.microsoft.com/office/powerpoint/2010/main" val="1980146569"/>
              </p:ext>
            </p:extLst>
          </p:nvPr>
        </p:nvGraphicFramePr>
        <p:xfrm>
          <a:off x="2044699" y="1165914"/>
          <a:ext cx="8128000" cy="5547888"/>
        </p:xfrm>
        <a:graphic>
          <a:graphicData uri="http://schemas.openxmlformats.org/drawingml/2006/table">
            <a:tbl>
              <a:tblPr firstRow="1" bandRow="1">
                <a:tableStyleId>{0E3FDE45-AF77-4B5C-9715-49D594BDF05E}</a:tableStyleId>
              </a:tblPr>
              <a:tblGrid>
                <a:gridCol w="4064000">
                  <a:extLst>
                    <a:ext uri="{9D8B030D-6E8A-4147-A177-3AD203B41FA5}">
                      <a16:colId xmlns:a16="http://schemas.microsoft.com/office/drawing/2014/main" val="3949254637"/>
                    </a:ext>
                  </a:extLst>
                </a:gridCol>
                <a:gridCol w="4064000">
                  <a:extLst>
                    <a:ext uri="{9D8B030D-6E8A-4147-A177-3AD203B41FA5}">
                      <a16:colId xmlns:a16="http://schemas.microsoft.com/office/drawing/2014/main" val="2533064083"/>
                    </a:ext>
                  </a:extLst>
                </a:gridCol>
              </a:tblGrid>
              <a:tr h="599616">
                <a:tc>
                  <a:txBody>
                    <a:bodyPr/>
                    <a:lstStyle/>
                    <a:p>
                      <a:pPr algn="ctr"/>
                      <a:r>
                        <a:rPr lang="en-US" sz="1800">
                          <a:latin typeface="Times New Roman" panose="02020603050405020304" pitchFamily="18" charset="0"/>
                          <a:cs typeface="Times New Roman" panose="02020603050405020304" pitchFamily="18" charset="0"/>
                        </a:rPr>
                        <a:t>ArrayList</a:t>
                      </a:r>
                    </a:p>
                  </a:txBody>
                  <a:tcPr anchor="ctr"/>
                </a:tc>
                <a:tc>
                  <a:txBody>
                    <a:bodyPr/>
                    <a:lstStyle/>
                    <a:p>
                      <a:pPr algn="ctr"/>
                      <a:r>
                        <a:rPr lang="en-US" sz="1800">
                          <a:latin typeface="Times New Roman" panose="02020603050405020304" pitchFamily="18" charset="0"/>
                          <a:cs typeface="Times New Roman" panose="02020603050405020304" pitchFamily="18" charset="0"/>
                        </a:rPr>
                        <a:t>LinkedList</a:t>
                      </a:r>
                    </a:p>
                  </a:txBody>
                  <a:tcPr anchor="ctr"/>
                </a:tc>
                <a:extLst>
                  <a:ext uri="{0D108BD9-81ED-4DB2-BD59-A6C34878D82A}">
                    <a16:rowId xmlns:a16="http://schemas.microsoft.com/office/drawing/2014/main" val="1582326367"/>
                  </a:ext>
                </a:extLst>
              </a:tr>
              <a:tr h="603987">
                <a:tc>
                  <a:txBody>
                    <a:bodyPr/>
                    <a:lstStyle/>
                    <a:p>
                      <a:pPr algn="ctr"/>
                      <a:r>
                        <a:rPr lang="en-US" sz="1800">
                          <a:latin typeface="Times New Roman" panose="02020603050405020304" pitchFamily="18" charset="0"/>
                          <a:cs typeface="Times New Roman" panose="02020603050405020304" pitchFamily="18" charset="0"/>
                        </a:rPr>
                        <a:t>Sử</a:t>
                      </a:r>
                      <a:r>
                        <a:rPr lang="en-US" sz="1800" baseline="0">
                          <a:latin typeface="Times New Roman" panose="02020603050405020304" pitchFamily="18" charset="0"/>
                          <a:cs typeface="Times New Roman" panose="02020603050405020304" pitchFamily="18" charset="0"/>
                        </a:rPr>
                        <a:t> dụng mảng động để lưu trữ các phần tử</a:t>
                      </a:r>
                      <a:endParaRPr lang="en-US" sz="180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Sử</a:t>
                      </a:r>
                      <a:r>
                        <a:rPr lang="en-US" sz="1800" baseline="0">
                          <a:latin typeface="Times New Roman" panose="02020603050405020304" pitchFamily="18" charset="0"/>
                          <a:cs typeface="Times New Roman" panose="02020603050405020304" pitchFamily="18" charset="0"/>
                        </a:rPr>
                        <a:t> dụng danh sách liên kết doubly để lưu trữ các phần tử</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3784236"/>
                  </a:ext>
                </a:extLst>
              </a:tr>
              <a:tr h="862838">
                <a:tc>
                  <a:txBody>
                    <a:bodyPr/>
                    <a:lstStyle/>
                    <a:p>
                      <a:pPr algn="ctr"/>
                      <a:r>
                        <a:rPr lang="en-US" sz="1800">
                          <a:latin typeface="Times New Roman" panose="02020603050405020304" pitchFamily="18" charset="0"/>
                          <a:cs typeface="Times New Roman" panose="02020603050405020304" pitchFamily="18" charset="0"/>
                        </a:rPr>
                        <a:t>Thao tác</a:t>
                      </a:r>
                      <a:r>
                        <a:rPr lang="en-US" sz="1800" baseline="0">
                          <a:latin typeface="Times New Roman" panose="02020603050405020304" pitchFamily="18" charset="0"/>
                          <a:cs typeface="Times New Roman" panose="02020603050405020304" pitchFamily="18" charset="0"/>
                        </a:rPr>
                        <a:t> chậm vì cần nhiểu dịch chuyển nếu như có một phần tử bị xoá khỏi danh sách</a:t>
                      </a:r>
                      <a:endParaRPr lang="en-US" sz="180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Thao tác</a:t>
                      </a:r>
                      <a:r>
                        <a:rPr lang="en-US" sz="1800" baseline="0">
                          <a:latin typeface="Times New Roman" panose="02020603050405020304" pitchFamily="18" charset="0"/>
                          <a:cs typeface="Times New Roman" panose="02020603050405020304" pitchFamily="18" charset="0"/>
                        </a:rPr>
                        <a:t> nhanh vì không cần thực hiện bất kỳ dịch chuyển nào khi có phần tử bị xoá </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84766770"/>
                  </a:ext>
                </a:extLst>
              </a:tr>
              <a:tr h="599616">
                <a:tc>
                  <a:txBody>
                    <a:bodyPr/>
                    <a:lstStyle/>
                    <a:p>
                      <a:pPr algn="ctr"/>
                      <a:r>
                        <a:rPr lang="en-US" sz="1800">
                          <a:latin typeface="Times New Roman" panose="02020603050405020304" pitchFamily="18" charset="0"/>
                          <a:cs typeface="Times New Roman" panose="02020603050405020304" pitchFamily="18" charset="0"/>
                        </a:rPr>
                        <a:t>Chỉ</a:t>
                      </a:r>
                      <a:r>
                        <a:rPr lang="en-US" sz="1800" baseline="0">
                          <a:latin typeface="Times New Roman" panose="02020603050405020304" pitchFamily="18" charset="0"/>
                          <a:cs typeface="Times New Roman" panose="02020603050405020304" pitchFamily="18" charset="0"/>
                        </a:rPr>
                        <a:t> có thể hoạt động như một list</a:t>
                      </a:r>
                      <a:endParaRPr lang="en-US" sz="180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Có</a:t>
                      </a:r>
                      <a:r>
                        <a:rPr lang="en-US" sz="1800" baseline="0">
                          <a:latin typeface="Times New Roman" panose="02020603050405020304" pitchFamily="18" charset="0"/>
                          <a:cs typeface="Times New Roman" panose="02020603050405020304" pitchFamily="18" charset="0"/>
                        </a:rPr>
                        <a:t> thể được sử dụng như Stack, queue</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6902919"/>
                  </a:ext>
                </a:extLst>
              </a:tr>
              <a:tr h="603987">
                <a:tc>
                  <a:txBody>
                    <a:bodyPr/>
                    <a:lstStyle/>
                    <a:p>
                      <a:pPr algn="ctr"/>
                      <a:r>
                        <a:rPr lang="en-US" sz="1800">
                          <a:latin typeface="Times New Roman" panose="02020603050405020304" pitchFamily="18" charset="0"/>
                          <a:cs typeface="Times New Roman" panose="02020603050405020304" pitchFamily="18" charset="0"/>
                        </a:rPr>
                        <a:t>Hiệu</a:t>
                      </a:r>
                      <a:r>
                        <a:rPr lang="en-US" sz="1800" baseline="0">
                          <a:latin typeface="Times New Roman" panose="02020603050405020304" pitchFamily="18" charset="0"/>
                          <a:cs typeface="Times New Roman" panose="02020603050405020304" pitchFamily="18" charset="0"/>
                        </a:rPr>
                        <a:t> quả trong việc lưu trữ và truy cập dữ liệu</a:t>
                      </a:r>
                      <a:endParaRPr lang="en-US" sz="180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Hiểu</a:t>
                      </a:r>
                      <a:r>
                        <a:rPr lang="en-US" sz="1800" baseline="0">
                          <a:latin typeface="Times New Roman" panose="02020603050405020304" pitchFamily="18" charset="0"/>
                          <a:cs typeface="Times New Roman" panose="02020603050405020304" pitchFamily="18" charset="0"/>
                        </a:rPr>
                        <a:t> quả trong việc thao tác dữ liệu</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81367187"/>
                  </a:ext>
                </a:extLst>
              </a:tr>
              <a:tr h="862838">
                <a:tc>
                  <a:txBody>
                    <a:bodyPr/>
                    <a:lstStyle/>
                    <a:p>
                      <a:pPr algn="ctr"/>
                      <a:r>
                        <a:rPr lang="en-US" sz="1800">
                          <a:latin typeface="Times New Roman" panose="02020603050405020304" pitchFamily="18" charset="0"/>
                          <a:cs typeface="Times New Roman" panose="02020603050405020304" pitchFamily="18" charset="0"/>
                        </a:rPr>
                        <a:t>Sử</a:t>
                      </a:r>
                      <a:r>
                        <a:rPr lang="en-US" sz="1800" baseline="0">
                          <a:latin typeface="Times New Roman" panose="02020603050405020304" pitchFamily="18" charset="0"/>
                          <a:cs typeface="Times New Roman" panose="02020603050405020304" pitchFamily="18" charset="0"/>
                        </a:rPr>
                        <a:t> dụng ít bộ nhớ hơn vì ArrayList chỉ lưu dữ dữ liệu(data) và vị trí (index) của data đó</a:t>
                      </a:r>
                      <a:endParaRPr lang="en-US" sz="180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Sử</a:t>
                      </a:r>
                      <a:r>
                        <a:rPr lang="en-US" sz="1800" baseline="0">
                          <a:latin typeface="Times New Roman" panose="02020603050405020304" pitchFamily="18" charset="0"/>
                          <a:cs typeface="Times New Roman" panose="02020603050405020304" pitchFamily="18" charset="0"/>
                        </a:rPr>
                        <a:t> dụng nhiều bộ nhớ hơn vì nó lưu dữ thông tin của nó và tham chiếu tới phần tử trước và sau nó.</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3357824"/>
                  </a:ext>
                </a:extLst>
              </a:tr>
              <a:tr h="603987">
                <a:tc>
                  <a:txBody>
                    <a:bodyPr/>
                    <a:lstStyle/>
                    <a:p>
                      <a:pPr algn="ctr"/>
                      <a:r>
                        <a:rPr lang="en-US" sz="1800">
                          <a:latin typeface="Times New Roman" panose="02020603050405020304" pitchFamily="18" charset="0"/>
                          <a:cs typeface="Times New Roman" panose="02020603050405020304" pitchFamily="18" charset="0"/>
                        </a:rPr>
                        <a:t>Có</a:t>
                      </a:r>
                      <a:r>
                        <a:rPr lang="en-US" sz="1800" baseline="0">
                          <a:latin typeface="Times New Roman" panose="02020603050405020304" pitchFamily="18" charset="0"/>
                          <a:cs typeface="Times New Roman" panose="02020603050405020304" pitchFamily="18" charset="0"/>
                        </a:rPr>
                        <a:t> thể truy xuất ngẫu nhiên</a:t>
                      </a:r>
                      <a:endParaRPr lang="en-US" sz="1800">
                        <a:latin typeface="Times New Roman" panose="02020603050405020304" pitchFamily="18" charset="0"/>
                        <a:cs typeface="Times New Roman" panose="02020603050405020304" pitchFamily="18" charset="0"/>
                      </a:endParaRPr>
                    </a:p>
                  </a:txBody>
                  <a:tcPr anchor="ctr"/>
                </a:tc>
                <a:tc>
                  <a:txBody>
                    <a:bodyPr/>
                    <a:lstStyle/>
                    <a:p>
                      <a:pPr algn="ctr"/>
                      <a:r>
                        <a:rPr lang="en-US" sz="1800">
                          <a:latin typeface="Times New Roman" panose="02020603050405020304" pitchFamily="18" charset="0"/>
                          <a:cs typeface="Times New Roman" panose="02020603050405020304" pitchFamily="18" charset="0"/>
                        </a:rPr>
                        <a:t>Phải</a:t>
                      </a:r>
                      <a:r>
                        <a:rPr lang="en-US" sz="1800" baseline="0">
                          <a:latin typeface="Times New Roman" panose="02020603050405020304" pitchFamily="18" charset="0"/>
                          <a:cs typeface="Times New Roman" panose="02020603050405020304" pitchFamily="18" charset="0"/>
                        </a:rPr>
                        <a:t> duyệt từ đầu đến cuối danh sách để tìm phần tử</a:t>
                      </a:r>
                      <a:endParaRPr lang="en-US" sz="18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67895798"/>
                  </a:ext>
                </a:extLst>
              </a:tr>
              <a:tr h="599616">
                <a:tc>
                  <a:txBody>
                    <a:bodyPr/>
                    <a:lstStyle/>
                    <a:p>
                      <a:pPr algn="ctr"/>
                      <a:r>
                        <a:rPr lang="en-US" sz="1800">
                          <a:latin typeface="Times New Roman" panose="02020603050405020304" pitchFamily="18" charset="0"/>
                          <a:cs typeface="Times New Roman" panose="02020603050405020304" pitchFamily="18" charset="0"/>
                        </a:rPr>
                        <a:t>…</a:t>
                      </a:r>
                    </a:p>
                  </a:txBody>
                  <a:tcPr anchor="ctr"/>
                </a:tc>
                <a:tc>
                  <a:txBody>
                    <a:bodyPr/>
                    <a:lstStyle/>
                    <a:p>
                      <a:pPr algn="ctr"/>
                      <a:r>
                        <a:rPr lang="en-US" sz="180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3698172533"/>
                  </a:ext>
                </a:extLst>
              </a:tr>
            </a:tbl>
          </a:graphicData>
        </a:graphic>
      </p:graphicFrame>
      <p:cxnSp>
        <p:nvCxnSpPr>
          <p:cNvPr id="7" name="Straight Connector 6"/>
          <p:cNvCxnSpPr>
            <a:endCxn id="5" idx="2"/>
          </p:cNvCxnSpPr>
          <p:nvPr/>
        </p:nvCxnSpPr>
        <p:spPr>
          <a:xfrm flipH="1">
            <a:off x="6108699" y="1171466"/>
            <a:ext cx="2" cy="5542336"/>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30046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Abstract class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333501"/>
            <a:ext cx="7726145" cy="3164927"/>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4603531"/>
            <a:ext cx="7726145" cy="1964116"/>
          </a:xfrm>
          <a:prstGeom prst="rect">
            <a:avLst/>
          </a:prstGeom>
        </p:spPr>
      </p:pic>
    </p:spTree>
    <p:extLst>
      <p:ext uri="{BB962C8B-B14F-4D97-AF65-F5344CB8AC3E}">
        <p14:creationId xmlns:p14="http://schemas.microsoft.com/office/powerpoint/2010/main" val="513416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Map</a:t>
            </a:r>
          </a:p>
        </p:txBody>
      </p:sp>
      <p:sp>
        <p:nvSpPr>
          <p:cNvPr id="5" name="Rounded Rectangle 4"/>
          <p:cNvSpPr/>
          <p:nvPr/>
        </p:nvSpPr>
        <p:spPr>
          <a:xfrm>
            <a:off x="2231135" y="1172189"/>
            <a:ext cx="7729728" cy="1422837"/>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Map trong java được sử dụng để lưu trữ và truy xuất dữ liệu theo cặp key và value.</a:t>
            </a:r>
          </a:p>
          <a:p>
            <a:r>
              <a:rPr lang="en-US">
                <a:latin typeface="Times New Roman" panose="02020603050405020304" pitchFamily="18" charset="0"/>
                <a:cs typeface="Times New Roman" panose="02020603050405020304" pitchFamily="18" charset="0"/>
              </a:rPr>
              <a:t>	-  Mỗi cặp key và value được gọi là mục nhập(entry). </a:t>
            </a:r>
          </a:p>
          <a:p>
            <a:r>
              <a:rPr lang="en-US">
                <a:latin typeface="Times New Roman" panose="02020603050405020304" pitchFamily="18" charset="0"/>
                <a:cs typeface="Times New Roman" panose="02020603050405020304" pitchFamily="18" charset="0"/>
              </a:rPr>
              <a:t>	-  Map trong java chỉ chứa các giá trị key duy nhất.</a:t>
            </a:r>
          </a:p>
        </p:txBody>
      </p:sp>
      <p:sp>
        <p:nvSpPr>
          <p:cNvPr id="8" name="Rounded Rectangle 7"/>
          <p:cNvSpPr/>
          <p:nvPr/>
        </p:nvSpPr>
        <p:spPr>
          <a:xfrm>
            <a:off x="5143499" y="3001427"/>
            <a:ext cx="2222501" cy="88477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Map</a:t>
            </a:r>
          </a:p>
        </p:txBody>
      </p:sp>
      <p:sp>
        <p:nvSpPr>
          <p:cNvPr id="15" name="Rounded Rectangle 14"/>
          <p:cNvSpPr/>
          <p:nvPr/>
        </p:nvSpPr>
        <p:spPr>
          <a:xfrm>
            <a:off x="1814789" y="5252669"/>
            <a:ext cx="1792292" cy="68921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HashMap</a:t>
            </a:r>
          </a:p>
        </p:txBody>
      </p:sp>
      <p:sp>
        <p:nvSpPr>
          <p:cNvPr id="18" name="Rounded Rectangle 17"/>
          <p:cNvSpPr/>
          <p:nvPr/>
        </p:nvSpPr>
        <p:spPr>
          <a:xfrm>
            <a:off x="6300795" y="5252671"/>
            <a:ext cx="1792292" cy="68921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HashTable</a:t>
            </a:r>
          </a:p>
        </p:txBody>
      </p:sp>
      <p:sp>
        <p:nvSpPr>
          <p:cNvPr id="19" name="Rounded Rectangle 18"/>
          <p:cNvSpPr/>
          <p:nvPr/>
        </p:nvSpPr>
        <p:spPr>
          <a:xfrm>
            <a:off x="4255219" y="5252671"/>
            <a:ext cx="1792292" cy="68921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LinkedHashMap</a:t>
            </a:r>
          </a:p>
        </p:txBody>
      </p:sp>
      <p:sp>
        <p:nvSpPr>
          <p:cNvPr id="20" name="Rounded Rectangle 19"/>
          <p:cNvSpPr/>
          <p:nvPr/>
        </p:nvSpPr>
        <p:spPr>
          <a:xfrm>
            <a:off x="8346371" y="5252669"/>
            <a:ext cx="1792292" cy="68921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TreeMap</a:t>
            </a:r>
          </a:p>
        </p:txBody>
      </p:sp>
      <p:sp>
        <p:nvSpPr>
          <p:cNvPr id="21" name="Rounded Rectangle 20"/>
          <p:cNvSpPr/>
          <p:nvPr/>
        </p:nvSpPr>
        <p:spPr>
          <a:xfrm>
            <a:off x="7597071" y="4157051"/>
            <a:ext cx="1792292" cy="68921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SortedMap</a:t>
            </a:r>
          </a:p>
        </p:txBody>
      </p:sp>
      <p:cxnSp>
        <p:nvCxnSpPr>
          <p:cNvPr id="23" name="Straight Arrow Connector 22"/>
          <p:cNvCxnSpPr/>
          <p:nvPr/>
        </p:nvCxnSpPr>
        <p:spPr>
          <a:xfrm flipH="1">
            <a:off x="2723454" y="3886200"/>
            <a:ext cx="3543815" cy="136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9" idx="0"/>
          </p:cNvCxnSpPr>
          <p:nvPr/>
        </p:nvCxnSpPr>
        <p:spPr>
          <a:xfrm flipH="1">
            <a:off x="5151365" y="3886200"/>
            <a:ext cx="1103385" cy="1366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2"/>
            <a:endCxn id="18" idx="0"/>
          </p:cNvCxnSpPr>
          <p:nvPr/>
        </p:nvCxnSpPr>
        <p:spPr>
          <a:xfrm>
            <a:off x="6254750" y="3886200"/>
            <a:ext cx="942191" cy="1366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8" idx="2"/>
            <a:endCxn id="21" idx="0"/>
          </p:cNvCxnSpPr>
          <p:nvPr/>
        </p:nvCxnSpPr>
        <p:spPr>
          <a:xfrm>
            <a:off x="6254750" y="3886200"/>
            <a:ext cx="2238467" cy="27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2"/>
            <a:endCxn id="20" idx="0"/>
          </p:cNvCxnSpPr>
          <p:nvPr/>
        </p:nvCxnSpPr>
        <p:spPr>
          <a:xfrm>
            <a:off x="8493217" y="4846270"/>
            <a:ext cx="749300" cy="406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340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Map</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463676"/>
            <a:ext cx="7729728" cy="2328232"/>
          </a:xfrm>
          <a:prstGeom prst="rect">
            <a:avLst/>
          </a:prstGeom>
        </p:spPr>
      </p:pic>
      <p:sp>
        <p:nvSpPr>
          <p:cNvPr id="10" name="Rectangle 9"/>
          <p:cNvSpPr/>
          <p:nvPr/>
        </p:nvSpPr>
        <p:spPr>
          <a:xfrm>
            <a:off x="2231135" y="3791908"/>
            <a:ext cx="7729728" cy="27866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6150863" y="3805238"/>
            <a:ext cx="1905000" cy="406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Key</a:t>
            </a:r>
          </a:p>
        </p:txBody>
      </p:sp>
      <p:sp>
        <p:nvSpPr>
          <p:cNvPr id="12" name="Rectangle 11"/>
          <p:cNvSpPr/>
          <p:nvPr/>
        </p:nvSpPr>
        <p:spPr>
          <a:xfrm>
            <a:off x="8055863" y="3808262"/>
            <a:ext cx="1905000" cy="406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Value</a:t>
            </a:r>
          </a:p>
        </p:txBody>
      </p:sp>
      <p:sp>
        <p:nvSpPr>
          <p:cNvPr id="13" name="Rectangle 12"/>
          <p:cNvSpPr/>
          <p:nvPr/>
        </p:nvSpPr>
        <p:spPr>
          <a:xfrm>
            <a:off x="6150863" y="4211638"/>
            <a:ext cx="1905000" cy="406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1</a:t>
            </a:r>
          </a:p>
        </p:txBody>
      </p:sp>
      <p:sp>
        <p:nvSpPr>
          <p:cNvPr id="14" name="Rectangle 13"/>
          <p:cNvSpPr/>
          <p:nvPr/>
        </p:nvSpPr>
        <p:spPr>
          <a:xfrm>
            <a:off x="8055863" y="4211638"/>
            <a:ext cx="1905000" cy="406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hello</a:t>
            </a:r>
          </a:p>
        </p:txBody>
      </p:sp>
      <p:sp>
        <p:nvSpPr>
          <p:cNvPr id="15" name="Rectangle 14"/>
          <p:cNvSpPr/>
          <p:nvPr/>
        </p:nvSpPr>
        <p:spPr>
          <a:xfrm>
            <a:off x="6150859" y="5026176"/>
            <a:ext cx="1905000" cy="406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3</a:t>
            </a:r>
          </a:p>
        </p:txBody>
      </p:sp>
      <p:sp>
        <p:nvSpPr>
          <p:cNvPr id="16" name="Rectangle 15"/>
          <p:cNvSpPr/>
          <p:nvPr/>
        </p:nvSpPr>
        <p:spPr>
          <a:xfrm>
            <a:off x="6150863" y="4612290"/>
            <a:ext cx="1905000" cy="406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2</a:t>
            </a:r>
          </a:p>
        </p:txBody>
      </p:sp>
      <p:sp>
        <p:nvSpPr>
          <p:cNvPr id="18" name="Rectangle 17"/>
          <p:cNvSpPr/>
          <p:nvPr/>
        </p:nvSpPr>
        <p:spPr>
          <a:xfrm>
            <a:off x="8055861" y="5023452"/>
            <a:ext cx="1905000" cy="406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konichiwoa</a:t>
            </a:r>
          </a:p>
        </p:txBody>
      </p:sp>
      <p:sp>
        <p:nvSpPr>
          <p:cNvPr id="19" name="Rectangle 18"/>
          <p:cNvSpPr/>
          <p:nvPr/>
        </p:nvSpPr>
        <p:spPr>
          <a:xfrm>
            <a:off x="8055863" y="4617204"/>
            <a:ext cx="1905000" cy="406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Xin chao</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824" y="3871913"/>
            <a:ext cx="1657350" cy="542925"/>
          </a:xfrm>
          <a:prstGeom prst="rect">
            <a:avLst/>
          </a:prstGeom>
        </p:spPr>
      </p:pic>
    </p:spTree>
    <p:extLst>
      <p:ext uri="{BB962C8B-B14F-4D97-AF65-F5344CB8AC3E}">
        <p14:creationId xmlns:p14="http://schemas.microsoft.com/office/powerpoint/2010/main" val="460131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Map.entry interface</a:t>
            </a:r>
          </a:p>
        </p:txBody>
      </p:sp>
      <p:sp>
        <p:nvSpPr>
          <p:cNvPr id="5" name="Rounded Rectangle 4"/>
          <p:cNvSpPr/>
          <p:nvPr/>
        </p:nvSpPr>
        <p:spPr>
          <a:xfrm>
            <a:off x="2231135" y="1388089"/>
            <a:ext cx="7729728" cy="1253511"/>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Entry là một interface của Map. Vì vậy chúng ta được truy cập nó bằng tên map.Entry. Nó cung cấp các phương pháp để truy xuất các key và value</a:t>
            </a:r>
          </a:p>
          <a:p>
            <a:endParaRPr lang="en-US">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782444696"/>
              </p:ext>
            </p:extLst>
          </p:nvPr>
        </p:nvGraphicFramePr>
        <p:xfrm>
          <a:off x="2231135" y="3052226"/>
          <a:ext cx="7729728" cy="2929473"/>
        </p:xfrm>
        <a:graphic>
          <a:graphicData uri="http://schemas.openxmlformats.org/drawingml/2006/table">
            <a:tbl>
              <a:tblPr firstRow="1" bandRow="1">
                <a:tableStyleId>{93296810-A885-4BE3-A3E7-6D5BEEA58F35}</a:tableStyleId>
              </a:tblPr>
              <a:tblGrid>
                <a:gridCol w="3864864">
                  <a:extLst>
                    <a:ext uri="{9D8B030D-6E8A-4147-A177-3AD203B41FA5}">
                      <a16:colId xmlns:a16="http://schemas.microsoft.com/office/drawing/2014/main" val="2996147451"/>
                    </a:ext>
                  </a:extLst>
                </a:gridCol>
                <a:gridCol w="3864864">
                  <a:extLst>
                    <a:ext uri="{9D8B030D-6E8A-4147-A177-3AD203B41FA5}">
                      <a16:colId xmlns:a16="http://schemas.microsoft.com/office/drawing/2014/main" val="187901925"/>
                    </a:ext>
                  </a:extLst>
                </a:gridCol>
              </a:tblGrid>
              <a:tr h="976491">
                <a:tc>
                  <a:txBody>
                    <a:bodyPr/>
                    <a:lstStyle/>
                    <a:p>
                      <a:pPr algn="ctr"/>
                      <a:r>
                        <a:rPr lang="en-US">
                          <a:latin typeface="Times New Roman" panose="02020603050405020304" pitchFamily="18" charset="0"/>
                          <a:cs typeface="Times New Roman" panose="02020603050405020304" pitchFamily="18" charset="0"/>
                        </a:rPr>
                        <a:t>Phương</a:t>
                      </a:r>
                      <a:r>
                        <a:rPr lang="en-US" baseline="0">
                          <a:latin typeface="Times New Roman" panose="02020603050405020304" pitchFamily="18" charset="0"/>
                          <a:cs typeface="Times New Roman" panose="02020603050405020304" pitchFamily="18" charset="0"/>
                        </a:rPr>
                        <a:t> thức</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Mô</a:t>
                      </a:r>
                      <a:r>
                        <a:rPr lang="en-US" baseline="0">
                          <a:latin typeface="Times New Roman" panose="02020603050405020304" pitchFamily="18" charset="0"/>
                          <a:cs typeface="Times New Roman" panose="02020603050405020304" pitchFamily="18" charset="0"/>
                        </a:rPr>
                        <a:t> tả</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75609012"/>
                  </a:ext>
                </a:extLst>
              </a:tr>
              <a:tr h="976491">
                <a:tc>
                  <a:txBody>
                    <a:bodyPr/>
                    <a:lstStyle/>
                    <a:p>
                      <a:pPr algn="ctr"/>
                      <a:r>
                        <a:rPr lang="en-US">
                          <a:latin typeface="Times New Roman" panose="02020603050405020304" pitchFamily="18" charset="0"/>
                          <a:cs typeface="Times New Roman" panose="02020603050405020304" pitchFamily="18" charset="0"/>
                        </a:rPr>
                        <a:t>Object</a:t>
                      </a:r>
                      <a:r>
                        <a:rPr lang="en-US" baseline="0">
                          <a:latin typeface="Times New Roman" panose="02020603050405020304" pitchFamily="18" charset="0"/>
                          <a:cs typeface="Times New Roman" panose="02020603050405020304" pitchFamily="18" charset="0"/>
                        </a:rPr>
                        <a:t> getKey()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Được dùng</a:t>
                      </a:r>
                      <a:r>
                        <a:rPr lang="en-US" baseline="0">
                          <a:latin typeface="Times New Roman" panose="02020603050405020304" pitchFamily="18" charset="0"/>
                          <a:cs typeface="Times New Roman" panose="02020603050405020304" pitchFamily="18" charset="0"/>
                        </a:rPr>
                        <a:t> để lấy key</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30436552"/>
                  </a:ext>
                </a:extLst>
              </a:tr>
              <a:tr h="976491">
                <a:tc>
                  <a:txBody>
                    <a:bodyPr/>
                    <a:lstStyle/>
                    <a:p>
                      <a:pPr algn="ctr"/>
                      <a:r>
                        <a:rPr lang="en-US">
                          <a:latin typeface="Times New Roman" panose="02020603050405020304" pitchFamily="18" charset="0"/>
                          <a:cs typeface="Times New Roman" panose="02020603050405020304" pitchFamily="18" charset="0"/>
                        </a:rPr>
                        <a:t>Object getValue()</a:t>
                      </a:r>
                    </a:p>
                  </a:txBody>
                  <a:tcPr anchor="ctr"/>
                </a:tc>
                <a:tc>
                  <a:txBody>
                    <a:bodyPr/>
                    <a:lstStyle/>
                    <a:p>
                      <a:pPr algn="ctr"/>
                      <a:r>
                        <a:rPr lang="en-US">
                          <a:latin typeface="Times New Roman" panose="02020603050405020304" pitchFamily="18" charset="0"/>
                          <a:cs typeface="Times New Roman" panose="02020603050405020304" pitchFamily="18" charset="0"/>
                        </a:rPr>
                        <a:t>Được dùng</a:t>
                      </a:r>
                      <a:r>
                        <a:rPr lang="en-US" baseline="0">
                          <a:latin typeface="Times New Roman" panose="02020603050405020304" pitchFamily="18" charset="0"/>
                          <a:cs typeface="Times New Roman" panose="02020603050405020304" pitchFamily="18" charset="0"/>
                        </a:rPr>
                        <a:t> để lấy value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61197448"/>
                  </a:ext>
                </a:extLst>
              </a:tr>
            </a:tbl>
          </a:graphicData>
        </a:graphic>
      </p:graphicFrame>
    </p:spTree>
    <p:extLst>
      <p:ext uri="{BB962C8B-B14F-4D97-AF65-F5344CB8AC3E}">
        <p14:creationId xmlns:p14="http://schemas.microsoft.com/office/powerpoint/2010/main" val="3140651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Map.entry interface</a:t>
            </a:r>
          </a:p>
        </p:txBody>
      </p:sp>
      <p:sp>
        <p:nvSpPr>
          <p:cNvPr id="6" name="Rounded Rectangle 5"/>
          <p:cNvSpPr/>
          <p:nvPr/>
        </p:nvSpPr>
        <p:spPr>
          <a:xfrm>
            <a:off x="4150866" y="1235689"/>
            <a:ext cx="3890265" cy="466111"/>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a:latin typeface="Times New Roman" panose="02020603050405020304" pitchFamily="18" charset="0"/>
                <a:cs typeface="Times New Roman" panose="02020603050405020304" pitchFamily="18" charset="0"/>
              </a:rPr>
              <a:t>Sử dụng map.entry để lấy value và key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960027"/>
            <a:ext cx="7764117" cy="28717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021702"/>
            <a:ext cx="7764117" cy="991562"/>
          </a:xfrm>
          <a:prstGeom prst="rect">
            <a:avLst/>
          </a:prstGeom>
        </p:spPr>
      </p:pic>
    </p:spTree>
    <p:extLst>
      <p:ext uri="{BB962C8B-B14F-4D97-AF65-F5344CB8AC3E}">
        <p14:creationId xmlns:p14="http://schemas.microsoft.com/office/powerpoint/2010/main" val="1473931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 hashmap</a:t>
            </a:r>
          </a:p>
        </p:txBody>
      </p:sp>
      <p:sp>
        <p:nvSpPr>
          <p:cNvPr id="5" name="Rounded Rectangle 4"/>
          <p:cNvSpPr/>
          <p:nvPr/>
        </p:nvSpPr>
        <p:spPr>
          <a:xfrm>
            <a:off x="2231135" y="1455469"/>
            <a:ext cx="7729728" cy="194838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HashMap được sử dụng để lưu trữ các phần tử dưới dạng key/value. Key và value là kiểu dữ liệu bất kỳ, có thể truy cập các giá trị của HashMap bằng một key cụ thể.</a:t>
            </a:r>
          </a:p>
          <a:p>
            <a:r>
              <a:rPr lang="en-US">
                <a:latin typeface="Times New Roman" panose="02020603050405020304" pitchFamily="18" charset="0"/>
                <a:cs typeface="Times New Roman" panose="02020603050405020304" pitchFamily="18" charset="0"/>
              </a:rPr>
              <a:t>	- Chứa các key duy nhất</a:t>
            </a:r>
          </a:p>
          <a:p>
            <a:r>
              <a:rPr lang="en-US">
                <a:latin typeface="Times New Roman" panose="02020603050405020304" pitchFamily="18" charset="0"/>
                <a:cs typeface="Times New Roman" panose="02020603050405020304" pitchFamily="18" charset="0"/>
              </a:rPr>
              <a:t>	- Có thể có 1 key là null và nhiều giá trị null</a:t>
            </a:r>
          </a:p>
          <a:p>
            <a:r>
              <a:rPr lang="en-US">
                <a:latin typeface="Times New Roman" panose="02020603050405020304" pitchFamily="18" charset="0"/>
                <a:cs typeface="Times New Roman" panose="02020603050405020304" pitchFamily="18" charset="0"/>
              </a:rPr>
              <a:t>	- Duy trì các phần tử không theo thứ tự chèn</a:t>
            </a:r>
          </a:p>
          <a:p>
            <a:endParaRPr lang="en-US">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881858"/>
            <a:ext cx="7729728" cy="2358008"/>
          </a:xfrm>
          <a:prstGeom prst="rect">
            <a:avLst/>
          </a:prstGeom>
        </p:spPr>
      </p:pic>
    </p:spTree>
    <p:extLst>
      <p:ext uri="{BB962C8B-B14F-4D97-AF65-F5344CB8AC3E}">
        <p14:creationId xmlns:p14="http://schemas.microsoft.com/office/powerpoint/2010/main" val="3873477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3277" y="232229"/>
            <a:ext cx="8049898" cy="6342742"/>
          </a:xfrm>
        </p:spPr>
      </p:pic>
    </p:spTree>
    <p:extLst>
      <p:ext uri="{BB962C8B-B14F-4D97-AF65-F5344CB8AC3E}">
        <p14:creationId xmlns:p14="http://schemas.microsoft.com/office/powerpoint/2010/main" val="2878428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86" y="483475"/>
            <a:ext cx="8206086" cy="58332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971" y="483475"/>
            <a:ext cx="2999953" cy="5833242"/>
          </a:xfrm>
          <a:prstGeom prst="rect">
            <a:avLst/>
          </a:prstGeom>
        </p:spPr>
      </p:pic>
    </p:spTree>
    <p:extLst>
      <p:ext uri="{BB962C8B-B14F-4D97-AF65-F5344CB8AC3E}">
        <p14:creationId xmlns:p14="http://schemas.microsoft.com/office/powerpoint/2010/main" val="35067207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 Linkedhashmap</a:t>
            </a:r>
          </a:p>
        </p:txBody>
      </p:sp>
      <p:sp>
        <p:nvSpPr>
          <p:cNvPr id="5" name="Rounded Rectangle 4"/>
          <p:cNvSpPr/>
          <p:nvPr/>
        </p:nvSpPr>
        <p:spPr>
          <a:xfrm>
            <a:off x="2231135" y="1172189"/>
            <a:ext cx="7729728" cy="1647211"/>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LinkedHashMap trong java được sử dụng để lưu trữ và truy xuất dữ liệu theo cặp key và value.</a:t>
            </a:r>
          </a:p>
          <a:p>
            <a:r>
              <a:rPr lang="en-US">
                <a:latin typeface="Times New Roman" panose="02020603050405020304" pitchFamily="18" charset="0"/>
                <a:cs typeface="Times New Roman" panose="02020603050405020304" pitchFamily="18" charset="0"/>
              </a:rPr>
              <a:t>	-  Nó chỉ chứa một key duy nhất</a:t>
            </a:r>
          </a:p>
          <a:p>
            <a:r>
              <a:rPr lang="en-US">
                <a:latin typeface="Times New Roman" panose="02020603050405020304" pitchFamily="18" charset="0"/>
                <a:cs typeface="Times New Roman" panose="02020603050405020304" pitchFamily="18" charset="0"/>
              </a:rPr>
              <a:t>	-  Có thể có một key là null và nhiều giá trị null.</a:t>
            </a:r>
          </a:p>
          <a:p>
            <a:r>
              <a:rPr lang="en-US">
                <a:latin typeface="Times New Roman" panose="02020603050405020304" pitchFamily="18" charset="0"/>
                <a:cs typeface="Times New Roman" panose="02020603050405020304" pitchFamily="18" charset="0"/>
              </a:rPr>
              <a:t>   	-  Duy trì các phần tử theo thứ tự chèn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014127"/>
            <a:ext cx="7729728" cy="28311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5845256"/>
            <a:ext cx="7729728" cy="782286"/>
          </a:xfrm>
          <a:prstGeom prst="rect">
            <a:avLst/>
          </a:prstGeom>
        </p:spPr>
      </p:pic>
    </p:spTree>
    <p:extLst>
      <p:ext uri="{BB962C8B-B14F-4D97-AF65-F5344CB8AC3E}">
        <p14:creationId xmlns:p14="http://schemas.microsoft.com/office/powerpoint/2010/main" val="1370868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 y="438150"/>
            <a:ext cx="7905750" cy="2362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25" y="2800350"/>
            <a:ext cx="7905750" cy="3619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7689" y="1699391"/>
            <a:ext cx="2438400" cy="3076575"/>
          </a:xfrm>
          <a:prstGeom prst="rect">
            <a:avLst/>
          </a:prstGeom>
        </p:spPr>
      </p:pic>
    </p:spTree>
    <p:extLst>
      <p:ext uri="{BB962C8B-B14F-4D97-AF65-F5344CB8AC3E}">
        <p14:creationId xmlns:p14="http://schemas.microsoft.com/office/powerpoint/2010/main" val="3391766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t>Sortedmap</a:t>
            </a:r>
            <a:endParaRPr lang="en-US" sz="2000">
              <a:latin typeface="Times New Roman" panose="02020603050405020304" pitchFamily="18" charset="0"/>
              <a:cs typeface="Times New Roman" panose="02020603050405020304" pitchFamily="18" charset="0"/>
            </a:endParaRPr>
          </a:p>
        </p:txBody>
      </p:sp>
      <p:sp>
        <p:nvSpPr>
          <p:cNvPr id="5" name="Rounded Rectangle 4"/>
          <p:cNvSpPr/>
          <p:nvPr/>
        </p:nvSpPr>
        <p:spPr>
          <a:xfrm>
            <a:off x="2231135" y="1172189"/>
            <a:ext cx="7729728" cy="1585525"/>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SortedMap trong java kế thừa từ lớp Map.</a:t>
            </a:r>
          </a:p>
          <a:p>
            <a:r>
              <a:rPr lang="en-US">
                <a:latin typeface="Times New Roman" panose="02020603050405020304" pitchFamily="18" charset="0"/>
                <a:cs typeface="Times New Roman" panose="02020603050405020304" pitchFamily="18" charset="0"/>
              </a:rPr>
              <a:t>	- SortedMap đảm bảo rằng các entry được duy trì theo thứ tự key tăng dần.</a:t>
            </a:r>
          </a:p>
          <a:p>
            <a:r>
              <a:rPr lang="en-US">
                <a:latin typeface="Times New Roman" panose="02020603050405020304" pitchFamily="18" charset="0"/>
                <a:cs typeface="Times New Roman" panose="02020603050405020304" pitchFamily="18" charset="0"/>
              </a:rPr>
              <a:t>	- SortedMap interface trong java có sự triển khai trong các lớp đa dạng tương tự như TreeMap</a:t>
            </a:r>
          </a:p>
          <a:p>
            <a:endParaRPr lang="en-US">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63690063"/>
              </p:ext>
            </p:extLst>
          </p:nvPr>
        </p:nvGraphicFramePr>
        <p:xfrm>
          <a:off x="1364342" y="2885911"/>
          <a:ext cx="9463314" cy="3660492"/>
        </p:xfrm>
        <a:graphic>
          <a:graphicData uri="http://schemas.openxmlformats.org/drawingml/2006/table">
            <a:tbl>
              <a:tblPr firstRow="1" bandRow="1">
                <a:tableStyleId>{46F890A9-2807-4EBB-B81D-B2AA78EC7F39}</a:tableStyleId>
              </a:tblPr>
              <a:tblGrid>
                <a:gridCol w="4731657">
                  <a:extLst>
                    <a:ext uri="{9D8B030D-6E8A-4147-A177-3AD203B41FA5}">
                      <a16:colId xmlns:a16="http://schemas.microsoft.com/office/drawing/2014/main" val="227716820"/>
                    </a:ext>
                  </a:extLst>
                </a:gridCol>
                <a:gridCol w="4731657">
                  <a:extLst>
                    <a:ext uri="{9D8B030D-6E8A-4147-A177-3AD203B41FA5}">
                      <a16:colId xmlns:a16="http://schemas.microsoft.com/office/drawing/2014/main" val="590855787"/>
                    </a:ext>
                  </a:extLst>
                </a:gridCol>
              </a:tblGrid>
              <a:tr h="570300">
                <a:tc>
                  <a:txBody>
                    <a:bodyPr/>
                    <a:lstStyle/>
                    <a:p>
                      <a:pPr algn="ctr"/>
                      <a:r>
                        <a:rPr lang="en-US">
                          <a:latin typeface="Times New Roman" panose="02020603050405020304" pitchFamily="18" charset="0"/>
                          <a:cs typeface="Times New Roman" panose="02020603050405020304" pitchFamily="18" charset="0"/>
                        </a:rPr>
                        <a:t>Phương</a:t>
                      </a:r>
                      <a:r>
                        <a:rPr lang="en-US" baseline="0">
                          <a:latin typeface="Times New Roman" panose="02020603050405020304" pitchFamily="18" charset="0"/>
                          <a:cs typeface="Times New Roman" panose="02020603050405020304" pitchFamily="18" charset="0"/>
                        </a:rPr>
                        <a:t> thức</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Mô</a:t>
                      </a:r>
                      <a:r>
                        <a:rPr lang="en-US" baseline="0">
                          <a:latin typeface="Times New Roman" panose="02020603050405020304" pitchFamily="18" charset="0"/>
                          <a:cs typeface="Times New Roman" panose="02020603050405020304" pitchFamily="18" charset="0"/>
                        </a:rPr>
                        <a:t> tả</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65755176"/>
                  </a:ext>
                </a:extLst>
              </a:tr>
              <a:tr h="669432">
                <a:tc>
                  <a:txBody>
                    <a:bodyPr/>
                    <a:lstStyle/>
                    <a:p>
                      <a:pPr algn="ctr"/>
                      <a:r>
                        <a:rPr lang="en-US">
                          <a:latin typeface="Times New Roman" panose="02020603050405020304" pitchFamily="18" charset="0"/>
                          <a:cs typeface="Times New Roman" panose="02020603050405020304" pitchFamily="18" charset="0"/>
                        </a:rPr>
                        <a:t>Comparator</a:t>
                      </a:r>
                      <a:r>
                        <a:rPr lang="en-US" baseline="0">
                          <a:latin typeface="Times New Roman" panose="02020603050405020304" pitchFamily="18" charset="0"/>
                          <a:cs typeface="Times New Roman" panose="02020603050405020304" pitchFamily="18" charset="0"/>
                        </a:rPr>
                        <a:t> comparator()</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Trả</a:t>
                      </a:r>
                      <a:r>
                        <a:rPr lang="en-US" baseline="0">
                          <a:latin typeface="Times New Roman" panose="02020603050405020304" pitchFamily="18" charset="0"/>
                          <a:cs typeface="Times New Roman" panose="02020603050405020304" pitchFamily="18" charset="0"/>
                        </a:rPr>
                        <a:t> về bộ so sánh của SortedMap đang gọi</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8517783"/>
                  </a:ext>
                </a:extLst>
              </a:tr>
              <a:tr h="570300">
                <a:tc>
                  <a:txBody>
                    <a:bodyPr/>
                    <a:lstStyle/>
                    <a:p>
                      <a:pPr algn="ctr"/>
                      <a:r>
                        <a:rPr lang="en-US">
                          <a:latin typeface="Times New Roman" panose="02020603050405020304" pitchFamily="18" charset="0"/>
                          <a:cs typeface="Times New Roman" panose="02020603050405020304" pitchFamily="18" charset="0"/>
                        </a:rPr>
                        <a:t>Object firstKey()</a:t>
                      </a:r>
                    </a:p>
                  </a:txBody>
                  <a:tcPr anchor="ctr"/>
                </a:tc>
                <a:tc>
                  <a:txBody>
                    <a:bodyPr/>
                    <a:lstStyle/>
                    <a:p>
                      <a:pPr algn="ctr"/>
                      <a:r>
                        <a:rPr lang="en-US">
                          <a:latin typeface="Times New Roman" panose="02020603050405020304" pitchFamily="18" charset="0"/>
                          <a:cs typeface="Times New Roman" panose="02020603050405020304" pitchFamily="18" charset="0"/>
                        </a:rPr>
                        <a:t>Trả</a:t>
                      </a:r>
                      <a:r>
                        <a:rPr lang="en-US" baseline="0">
                          <a:latin typeface="Times New Roman" panose="02020603050405020304" pitchFamily="18" charset="0"/>
                          <a:cs typeface="Times New Roman" panose="02020603050405020304" pitchFamily="18" charset="0"/>
                        </a:rPr>
                        <a:t> về key đầu tiên trong map đang gọi</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72464429"/>
                  </a:ext>
                </a:extLst>
              </a:tr>
              <a:tr h="570300">
                <a:tc>
                  <a:txBody>
                    <a:bodyPr/>
                    <a:lstStyle/>
                    <a:p>
                      <a:pPr algn="ctr"/>
                      <a:r>
                        <a:rPr lang="en-US">
                          <a:latin typeface="Times New Roman" panose="02020603050405020304" pitchFamily="18" charset="0"/>
                          <a:cs typeface="Times New Roman" panose="02020603050405020304" pitchFamily="18" charset="0"/>
                        </a:rPr>
                        <a:t>SortedMap</a:t>
                      </a:r>
                      <a:r>
                        <a:rPr lang="en-US" baseline="0">
                          <a:latin typeface="Times New Roman" panose="02020603050405020304" pitchFamily="18" charset="0"/>
                          <a:cs typeface="Times New Roman" panose="02020603050405020304" pitchFamily="18" charset="0"/>
                        </a:rPr>
                        <a:t> headMap(Object end)</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Trả</a:t>
                      </a:r>
                      <a:r>
                        <a:rPr lang="en-US" baseline="0">
                          <a:latin typeface="Times New Roman" panose="02020603050405020304" pitchFamily="18" charset="0"/>
                          <a:cs typeface="Times New Roman" panose="02020603050405020304" pitchFamily="18" charset="0"/>
                        </a:rPr>
                        <a:t> về một sorted map cho các map entry này với các key mà nhỏ hơn end </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16511971"/>
                  </a:ext>
                </a:extLst>
              </a:tr>
              <a:tr h="570300">
                <a:tc>
                  <a:txBody>
                    <a:bodyPr/>
                    <a:lstStyle/>
                    <a:p>
                      <a:pPr algn="ctr"/>
                      <a:r>
                        <a:rPr lang="en-US">
                          <a:latin typeface="Times New Roman" panose="02020603050405020304" pitchFamily="18" charset="0"/>
                          <a:cs typeface="Times New Roman" panose="02020603050405020304" pitchFamily="18" charset="0"/>
                        </a:rPr>
                        <a:t>Object</a:t>
                      </a:r>
                      <a:r>
                        <a:rPr lang="en-US" baseline="0">
                          <a:latin typeface="Times New Roman" panose="02020603050405020304" pitchFamily="18" charset="0"/>
                          <a:cs typeface="Times New Roman" panose="02020603050405020304" pitchFamily="18" charset="0"/>
                        </a:rPr>
                        <a:t> lastKey()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Trả</a:t>
                      </a:r>
                      <a:r>
                        <a:rPr lang="en-US" baseline="0">
                          <a:latin typeface="Times New Roman" panose="02020603050405020304" pitchFamily="18" charset="0"/>
                          <a:cs typeface="Times New Roman" panose="02020603050405020304" pitchFamily="18" charset="0"/>
                        </a:rPr>
                        <a:t> về key cuối cùng trong map đang gọi</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2503016"/>
                  </a:ext>
                </a:extLst>
              </a:tr>
              <a:tr h="570300">
                <a:tc>
                  <a:txBody>
                    <a:bodyPr/>
                    <a:lstStyle/>
                    <a:p>
                      <a:pPr algn="ctr"/>
                      <a:r>
                        <a:rPr lang="en-US">
                          <a:latin typeface="Times New Roman" panose="02020603050405020304" pitchFamily="18" charset="0"/>
                          <a:cs typeface="Times New Roman" panose="02020603050405020304" pitchFamily="18" charset="0"/>
                        </a:rPr>
                        <a:t>SortedMap</a:t>
                      </a:r>
                      <a:r>
                        <a:rPr lang="en-US" baseline="0">
                          <a:latin typeface="Times New Roman" panose="02020603050405020304" pitchFamily="18" charset="0"/>
                          <a:cs typeface="Times New Roman" panose="02020603050405020304" pitchFamily="18" charset="0"/>
                        </a:rPr>
                        <a:t> subMap(Object start, Object end)</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Trả</a:t>
                      </a:r>
                      <a:r>
                        <a:rPr lang="en-US" baseline="0">
                          <a:latin typeface="Times New Roman" panose="02020603050405020304" pitchFamily="18" charset="0"/>
                          <a:cs typeface="Times New Roman" panose="02020603050405020304" pitchFamily="18" charset="0"/>
                        </a:rPr>
                        <a:t> về một map chứa các entry của nó với các key là lớp hơn hoặc bằng start và nhỏ hơn end</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3220240"/>
                  </a:ext>
                </a:extLst>
              </a:tr>
            </a:tbl>
          </a:graphicData>
        </a:graphic>
      </p:graphicFrame>
    </p:spTree>
    <p:extLst>
      <p:ext uri="{BB962C8B-B14F-4D97-AF65-F5344CB8AC3E}">
        <p14:creationId xmlns:p14="http://schemas.microsoft.com/office/powerpoint/2010/main" val="3614777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Abstract class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678043"/>
            <a:ext cx="7729728" cy="147144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5" y="3850066"/>
            <a:ext cx="7733676" cy="1667865"/>
          </a:xfrm>
          <a:prstGeom prst="rect">
            <a:avLst/>
          </a:prstGeom>
        </p:spPr>
      </p:pic>
    </p:spTree>
    <p:extLst>
      <p:ext uri="{BB962C8B-B14F-4D97-AF65-F5344CB8AC3E}">
        <p14:creationId xmlns:p14="http://schemas.microsoft.com/office/powerpoint/2010/main" val="13618485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t>treemap</a:t>
            </a:r>
            <a:endParaRPr lang="en-US" sz="2000">
              <a:latin typeface="Times New Roman" panose="02020603050405020304" pitchFamily="18" charset="0"/>
              <a:cs typeface="Times New Roman" panose="02020603050405020304" pitchFamily="18" charset="0"/>
            </a:endParaRPr>
          </a:p>
        </p:txBody>
      </p:sp>
      <p:sp>
        <p:nvSpPr>
          <p:cNvPr id="5" name="Rounded Rectangle 4"/>
          <p:cNvSpPr/>
          <p:nvPr/>
        </p:nvSpPr>
        <p:spPr>
          <a:xfrm>
            <a:off x="2231135" y="1507863"/>
            <a:ext cx="7729728" cy="1718813"/>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TreeMap được sử dụng để lưu trữ các phần tử dưới dạng key-value. Key và value là dữ liệu bất kỳ, có thể truy cập giá trị bằng một key cụ thể</a:t>
            </a:r>
          </a:p>
          <a:p>
            <a:r>
              <a:rPr lang="en-US">
                <a:latin typeface="Times New Roman" panose="02020603050405020304" pitchFamily="18" charset="0"/>
                <a:cs typeface="Times New Roman" panose="02020603050405020304" pitchFamily="18" charset="0"/>
              </a:rPr>
              <a:t>	- Không cho phép bất kỳ một key nào là null nhưng có thể có nhiều giá trị null</a:t>
            </a:r>
          </a:p>
          <a:p>
            <a:r>
              <a:rPr lang="en-US">
                <a:latin typeface="Times New Roman" panose="02020603050405020304" pitchFamily="18" charset="0"/>
                <a:cs typeface="Times New Roman" panose="02020603050405020304" pitchFamily="18" charset="0"/>
              </a:rPr>
              <a:t>	- duy trì phần tử được thêm theo thứ tự tăng dần.</a:t>
            </a:r>
          </a:p>
          <a:p>
            <a:endParaRPr lang="en-US">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3757077"/>
            <a:ext cx="7729728" cy="1894640"/>
          </a:xfrm>
          <a:prstGeom prst="rect">
            <a:avLst/>
          </a:prstGeom>
        </p:spPr>
      </p:pic>
    </p:spTree>
    <p:extLst>
      <p:ext uri="{BB962C8B-B14F-4D97-AF65-F5344CB8AC3E}">
        <p14:creationId xmlns:p14="http://schemas.microsoft.com/office/powerpoint/2010/main" val="1877027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812" y="190500"/>
            <a:ext cx="6986588" cy="6482180"/>
          </a:xfrm>
          <a:prstGeom prst="rect">
            <a:avLst/>
          </a:prstGeom>
        </p:spPr>
      </p:pic>
    </p:spTree>
    <p:extLst>
      <p:ext uri="{BB962C8B-B14F-4D97-AF65-F5344CB8AC3E}">
        <p14:creationId xmlns:p14="http://schemas.microsoft.com/office/powerpoint/2010/main" val="346541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125" y="4076700"/>
            <a:ext cx="7905750" cy="8953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125" y="1257300"/>
            <a:ext cx="7905750" cy="2819400"/>
          </a:xfrm>
          <a:prstGeom prst="rect">
            <a:avLst/>
          </a:prstGeom>
        </p:spPr>
      </p:pic>
    </p:spTree>
    <p:extLst>
      <p:ext uri="{BB962C8B-B14F-4D97-AF65-F5344CB8AC3E}">
        <p14:creationId xmlns:p14="http://schemas.microsoft.com/office/powerpoint/2010/main" val="1772929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t>Hashtable</a:t>
            </a:r>
            <a:endParaRPr lang="en-US" sz="2000">
              <a:latin typeface="Times New Roman" panose="02020603050405020304" pitchFamily="18" charset="0"/>
              <a:cs typeface="Times New Roman" panose="02020603050405020304" pitchFamily="18" charset="0"/>
            </a:endParaRPr>
          </a:p>
        </p:txBody>
      </p:sp>
      <p:sp>
        <p:nvSpPr>
          <p:cNvPr id="5" name="Rounded Rectangle 4"/>
          <p:cNvSpPr/>
          <p:nvPr/>
        </p:nvSpPr>
        <p:spPr>
          <a:xfrm>
            <a:off x="2231135" y="1161021"/>
            <a:ext cx="7729728" cy="2454538"/>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HashTable là một mảng của list. Mỗi list được biết đến như một bucket(vùng chứa) các phần tử. Vị trí của một bucket được xác định bằng việc gọi phương thức hashCode(). HashTable cũng lưu trữ dữ liệu dưới dạng key-value.</a:t>
            </a:r>
          </a:p>
          <a:p>
            <a:r>
              <a:rPr lang="en-US">
                <a:latin typeface="Times New Roman" panose="02020603050405020304" pitchFamily="18" charset="0"/>
                <a:cs typeface="Times New Roman" panose="02020603050405020304" pitchFamily="18" charset="0"/>
              </a:rPr>
              <a:t>	- hashTable chứa các key duy nhất.</a:t>
            </a:r>
          </a:p>
          <a:p>
            <a:r>
              <a:rPr lang="en-US">
                <a:latin typeface="Times New Roman" panose="02020603050405020304" pitchFamily="18" charset="0"/>
                <a:cs typeface="Times New Roman" panose="02020603050405020304" pitchFamily="18" charset="0"/>
              </a:rPr>
              <a:t>	- Không thể có bất kỳ key hoặc giá trị nào là null</a:t>
            </a:r>
          </a:p>
          <a:p>
            <a:r>
              <a:rPr lang="en-US">
                <a:latin typeface="Times New Roman" panose="02020603050405020304" pitchFamily="18" charset="0"/>
                <a:cs typeface="Times New Roman" panose="02020603050405020304" pitchFamily="18" charset="0"/>
              </a:rPr>
              <a:t>	- hashTable là synchronized</a:t>
            </a:r>
          </a:p>
          <a:p>
            <a:r>
              <a:rPr lang="en-US">
                <a:latin typeface="Times New Roman" panose="02020603050405020304" pitchFamily="18" charset="0"/>
                <a:cs typeface="Times New Roman" panose="02020603050405020304" pitchFamily="18" charset="0"/>
              </a:rPr>
              <a:t>	- Không duy trì thứ tự chèn</a:t>
            </a:r>
          </a:p>
        </p:txBody>
      </p:sp>
      <p:graphicFrame>
        <p:nvGraphicFramePr>
          <p:cNvPr id="7" name="Table 6"/>
          <p:cNvGraphicFramePr>
            <a:graphicFrameLocks noGrp="1"/>
          </p:cNvGraphicFramePr>
          <p:nvPr>
            <p:extLst>
              <p:ext uri="{D42A27DB-BD31-4B8C-83A1-F6EECF244321}">
                <p14:modId xmlns:p14="http://schemas.microsoft.com/office/powerpoint/2010/main" val="3009826211"/>
              </p:ext>
            </p:extLst>
          </p:nvPr>
        </p:nvGraphicFramePr>
        <p:xfrm>
          <a:off x="2231135" y="3820137"/>
          <a:ext cx="7729728" cy="2885385"/>
        </p:xfrm>
        <a:graphic>
          <a:graphicData uri="http://schemas.openxmlformats.org/drawingml/2006/table">
            <a:tbl>
              <a:tblPr firstRow="1" bandRow="1">
                <a:tableStyleId>{93296810-A885-4BE3-A3E7-6D5BEEA58F35}</a:tableStyleId>
              </a:tblPr>
              <a:tblGrid>
                <a:gridCol w="3864864">
                  <a:extLst>
                    <a:ext uri="{9D8B030D-6E8A-4147-A177-3AD203B41FA5}">
                      <a16:colId xmlns:a16="http://schemas.microsoft.com/office/drawing/2014/main" val="660330494"/>
                    </a:ext>
                  </a:extLst>
                </a:gridCol>
                <a:gridCol w="3864864">
                  <a:extLst>
                    <a:ext uri="{9D8B030D-6E8A-4147-A177-3AD203B41FA5}">
                      <a16:colId xmlns:a16="http://schemas.microsoft.com/office/drawing/2014/main" val="756593115"/>
                    </a:ext>
                  </a:extLst>
                </a:gridCol>
              </a:tblGrid>
              <a:tr h="628503">
                <a:tc>
                  <a:txBody>
                    <a:bodyPr/>
                    <a:lstStyle/>
                    <a:p>
                      <a:pPr algn="ctr"/>
                      <a:r>
                        <a:rPr lang="en-US">
                          <a:latin typeface="Times New Roman" panose="02020603050405020304" pitchFamily="18" charset="0"/>
                          <a:cs typeface="Times New Roman" panose="02020603050405020304" pitchFamily="18" charset="0"/>
                        </a:rPr>
                        <a:t>Constructor</a:t>
                      </a:r>
                    </a:p>
                  </a:txBody>
                  <a:tcPr anchor="ctr"/>
                </a:tc>
                <a:tc>
                  <a:txBody>
                    <a:bodyPr/>
                    <a:lstStyle/>
                    <a:p>
                      <a:pPr algn="ctr"/>
                      <a:r>
                        <a:rPr lang="en-US">
                          <a:latin typeface="Times New Roman" panose="02020603050405020304" pitchFamily="18" charset="0"/>
                          <a:cs typeface="Times New Roman" panose="02020603050405020304" pitchFamily="18" charset="0"/>
                        </a:rPr>
                        <a:t>Mô</a:t>
                      </a:r>
                      <a:r>
                        <a:rPr lang="en-US" baseline="0">
                          <a:latin typeface="Times New Roman" panose="02020603050405020304" pitchFamily="18" charset="0"/>
                          <a:cs typeface="Times New Roman" panose="02020603050405020304" pitchFamily="18" charset="0"/>
                        </a:rPr>
                        <a:t> tả</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7189146"/>
                  </a:ext>
                </a:extLst>
              </a:tr>
              <a:tr h="808462">
                <a:tc>
                  <a:txBody>
                    <a:bodyPr/>
                    <a:lstStyle/>
                    <a:p>
                      <a:pPr algn="ctr"/>
                      <a:r>
                        <a:rPr lang="en-US">
                          <a:latin typeface="Times New Roman" panose="02020603050405020304" pitchFamily="18" charset="0"/>
                          <a:cs typeface="Times New Roman" panose="02020603050405020304" pitchFamily="18" charset="0"/>
                        </a:rPr>
                        <a:t>Hashtable()</a:t>
                      </a:r>
                    </a:p>
                  </a:txBody>
                  <a:tcPr anchor="ctr"/>
                </a:tc>
                <a:tc>
                  <a:txBody>
                    <a:bodyPr/>
                    <a:lstStyle/>
                    <a:p>
                      <a:pPr algn="ctr"/>
                      <a:r>
                        <a:rPr lang="en-US">
                          <a:latin typeface="Times New Roman" panose="02020603050405020304" pitchFamily="18" charset="0"/>
                          <a:cs typeface="Times New Roman" panose="02020603050405020304" pitchFamily="18" charset="0"/>
                        </a:rPr>
                        <a:t>Khởi tạo</a:t>
                      </a:r>
                      <a:r>
                        <a:rPr lang="en-US" baseline="0">
                          <a:latin typeface="Times New Roman" panose="02020603050405020304" pitchFamily="18" charset="0"/>
                          <a:cs typeface="Times New Roman" panose="02020603050405020304" pitchFamily="18" charset="0"/>
                        </a:rPr>
                        <a:t> một hastable trống có sức chứa(capacity) ban đầu mặc định là 11</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41261552"/>
                  </a:ext>
                </a:extLst>
              </a:tr>
              <a:tr h="739574">
                <a:tc>
                  <a:txBody>
                    <a:bodyPr/>
                    <a:lstStyle/>
                    <a:p>
                      <a:pPr algn="ctr"/>
                      <a:r>
                        <a:rPr lang="en-US">
                          <a:latin typeface="Times New Roman" panose="02020603050405020304" pitchFamily="18" charset="0"/>
                          <a:cs typeface="Times New Roman" panose="02020603050405020304" pitchFamily="18" charset="0"/>
                        </a:rPr>
                        <a:t>Hashtable&lt;K, V&gt;</a:t>
                      </a:r>
                    </a:p>
                  </a:txBody>
                  <a:tcPr anchor="ctr"/>
                </a:tc>
                <a:tc>
                  <a:txBody>
                    <a:bodyPr/>
                    <a:lstStyle/>
                    <a:p>
                      <a:pPr algn="ctr"/>
                      <a:r>
                        <a:rPr lang="en-US">
                          <a:latin typeface="Times New Roman" panose="02020603050405020304" pitchFamily="18" charset="0"/>
                          <a:cs typeface="Times New Roman" panose="02020603050405020304" pitchFamily="18" charset="0"/>
                        </a:rPr>
                        <a:t>Khởi</a:t>
                      </a:r>
                      <a:r>
                        <a:rPr lang="en-US" baseline="0">
                          <a:latin typeface="Times New Roman" panose="02020603050405020304" pitchFamily="18" charset="0"/>
                          <a:cs typeface="Times New Roman" panose="02020603050405020304" pitchFamily="18" charset="0"/>
                        </a:rPr>
                        <a:t> tạo một hashtable với các phần tử của map</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72969311"/>
                  </a:ext>
                </a:extLst>
              </a:tr>
              <a:tr h="708846">
                <a:tc>
                  <a:txBody>
                    <a:bodyPr/>
                    <a:lstStyle/>
                    <a:p>
                      <a:pPr algn="ctr"/>
                      <a:r>
                        <a:rPr lang="en-US">
                          <a:latin typeface="Times New Roman" panose="02020603050405020304" pitchFamily="18" charset="0"/>
                          <a:cs typeface="Times New Roman" panose="02020603050405020304" pitchFamily="18" charset="0"/>
                        </a:rPr>
                        <a:t>Hashtable(int capacity)</a:t>
                      </a:r>
                    </a:p>
                  </a:txBody>
                  <a:tcPr anchor="ctr"/>
                </a:tc>
                <a:tc>
                  <a:txBody>
                    <a:bodyPr/>
                    <a:lstStyle/>
                    <a:p>
                      <a:pPr algn="ctr"/>
                      <a:r>
                        <a:rPr lang="en-US">
                          <a:latin typeface="Times New Roman" panose="02020603050405020304" pitchFamily="18" charset="0"/>
                          <a:cs typeface="Times New Roman" panose="02020603050405020304" pitchFamily="18" charset="0"/>
                        </a:rPr>
                        <a:t>Khởi</a:t>
                      </a:r>
                      <a:r>
                        <a:rPr lang="en-US" baseline="0">
                          <a:latin typeface="Times New Roman" panose="02020603050405020304" pitchFamily="18" charset="0"/>
                          <a:cs typeface="Times New Roman" panose="02020603050405020304" pitchFamily="18" charset="0"/>
                        </a:rPr>
                        <a:t> tạo một hashtable trống với sức chứa ban đầu được xác định</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22313011"/>
                  </a:ext>
                </a:extLst>
              </a:tr>
            </a:tbl>
          </a:graphicData>
        </a:graphic>
      </p:graphicFrame>
    </p:spTree>
    <p:extLst>
      <p:ext uri="{BB962C8B-B14F-4D97-AF65-F5344CB8AC3E}">
        <p14:creationId xmlns:p14="http://schemas.microsoft.com/office/powerpoint/2010/main" val="23383103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2187" y="877285"/>
            <a:ext cx="3105150" cy="51244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3" y="877285"/>
            <a:ext cx="8898104" cy="5124450"/>
          </a:xfrm>
          <a:prstGeom prst="rect">
            <a:avLst/>
          </a:prstGeom>
        </p:spPr>
      </p:pic>
    </p:spTree>
    <p:extLst>
      <p:ext uri="{BB962C8B-B14F-4D97-AF65-F5344CB8AC3E}">
        <p14:creationId xmlns:p14="http://schemas.microsoft.com/office/powerpoint/2010/main" val="21350175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891147308"/>
              </p:ext>
            </p:extLst>
          </p:nvPr>
        </p:nvGraphicFramePr>
        <p:xfrm>
          <a:off x="2031999" y="1926166"/>
          <a:ext cx="8127999" cy="3621616"/>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2020334019"/>
                    </a:ext>
                  </a:extLst>
                </a:gridCol>
                <a:gridCol w="2709333">
                  <a:extLst>
                    <a:ext uri="{9D8B030D-6E8A-4147-A177-3AD203B41FA5}">
                      <a16:colId xmlns:a16="http://schemas.microsoft.com/office/drawing/2014/main" val="2278901629"/>
                    </a:ext>
                  </a:extLst>
                </a:gridCol>
                <a:gridCol w="2709333">
                  <a:extLst>
                    <a:ext uri="{9D8B030D-6E8A-4147-A177-3AD203B41FA5}">
                      <a16:colId xmlns:a16="http://schemas.microsoft.com/office/drawing/2014/main" val="1347872414"/>
                    </a:ext>
                  </a:extLst>
                </a:gridCol>
              </a:tblGrid>
              <a:tr h="676804">
                <a:tc>
                  <a:txBody>
                    <a:bodyPr/>
                    <a:lstStyle/>
                    <a:p>
                      <a:pPr algn="ctr"/>
                      <a:r>
                        <a:rPr lang="en-US">
                          <a:solidFill>
                            <a:schemeClr val="bg1"/>
                          </a:solidFill>
                          <a:latin typeface="Times New Roman" panose="02020603050405020304" pitchFamily="18" charset="0"/>
                          <a:cs typeface="Times New Roman" panose="02020603050405020304" pitchFamily="18" charset="0"/>
                        </a:rPr>
                        <a:t>HashMap</a:t>
                      </a:r>
                    </a:p>
                  </a:txBody>
                  <a:tcPr anchor="ctr"/>
                </a:tc>
                <a:tc>
                  <a:txBody>
                    <a:bodyPr/>
                    <a:lstStyle/>
                    <a:p>
                      <a:pPr algn="ctr"/>
                      <a:r>
                        <a:rPr lang="en-US">
                          <a:latin typeface="Times New Roman" panose="02020603050405020304" pitchFamily="18" charset="0"/>
                          <a:cs typeface="Times New Roman" panose="02020603050405020304" pitchFamily="18" charset="0"/>
                        </a:rPr>
                        <a:t>TreeMap</a:t>
                      </a:r>
                    </a:p>
                  </a:txBody>
                  <a:tcPr anchor="ctr"/>
                </a:tc>
                <a:tc>
                  <a:txBody>
                    <a:bodyPr/>
                    <a:lstStyle/>
                    <a:p>
                      <a:pPr algn="ctr"/>
                      <a:r>
                        <a:rPr lang="en-US">
                          <a:latin typeface="Times New Roman" panose="02020603050405020304" pitchFamily="18" charset="0"/>
                          <a:cs typeface="Times New Roman" panose="02020603050405020304" pitchFamily="18" charset="0"/>
                        </a:rPr>
                        <a:t>LinkedMap</a:t>
                      </a:r>
                    </a:p>
                  </a:txBody>
                  <a:tcPr anchor="ctr"/>
                </a:tc>
                <a:extLst>
                  <a:ext uri="{0D108BD9-81ED-4DB2-BD59-A6C34878D82A}">
                    <a16:rowId xmlns:a16="http://schemas.microsoft.com/office/drawing/2014/main" val="3092676152"/>
                  </a:ext>
                </a:extLst>
              </a:tr>
              <a:tr h="676804">
                <a:tc>
                  <a:txBody>
                    <a:bodyPr/>
                    <a:lstStyle/>
                    <a:p>
                      <a:pPr algn="ctr"/>
                      <a:r>
                        <a:rPr lang="en-US">
                          <a:latin typeface="Times New Roman" panose="02020603050405020304" pitchFamily="18" charset="0"/>
                          <a:cs typeface="Times New Roman" panose="02020603050405020304" pitchFamily="18" charset="0"/>
                        </a:rPr>
                        <a:t>Duy trì</a:t>
                      </a:r>
                      <a:r>
                        <a:rPr lang="en-US" baseline="0">
                          <a:latin typeface="Times New Roman" panose="02020603050405020304" pitchFamily="18" charset="0"/>
                          <a:cs typeface="Times New Roman" panose="02020603050405020304" pitchFamily="18" charset="0"/>
                        </a:rPr>
                        <a:t> các phần tử không theo thứ tự chèn</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Duy trì</a:t>
                      </a:r>
                      <a:r>
                        <a:rPr lang="en-US" baseline="0">
                          <a:latin typeface="Times New Roman" panose="02020603050405020304" pitchFamily="18" charset="0"/>
                          <a:cs typeface="Times New Roman" panose="02020603050405020304" pitchFamily="18" charset="0"/>
                        </a:rPr>
                        <a:t> các phần tử được thêm theo thứ tự tăng dần</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Duy trì</a:t>
                      </a:r>
                      <a:r>
                        <a:rPr lang="en-US" baseline="0">
                          <a:latin typeface="Times New Roman" panose="02020603050405020304" pitchFamily="18" charset="0"/>
                          <a:cs typeface="Times New Roman" panose="02020603050405020304" pitchFamily="18" charset="0"/>
                        </a:rPr>
                        <a:t> các phần tử theo thứ tự chèn</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8128550"/>
                  </a:ext>
                </a:extLst>
              </a:tr>
              <a:tr h="676804">
                <a:tc>
                  <a:txBody>
                    <a:bodyPr/>
                    <a:lstStyle/>
                    <a:p>
                      <a:pPr algn="ctr"/>
                      <a:r>
                        <a:rPr lang="en-US">
                          <a:latin typeface="Times New Roman" panose="02020603050405020304" pitchFamily="18" charset="0"/>
                          <a:cs typeface="Times New Roman" panose="02020603050405020304" pitchFamily="18" charset="0"/>
                        </a:rPr>
                        <a:t>Map</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Kế</a:t>
                      </a:r>
                      <a:r>
                        <a:rPr lang="en-US" baseline="0">
                          <a:latin typeface="Times New Roman" panose="02020603050405020304" pitchFamily="18" charset="0"/>
                          <a:cs typeface="Times New Roman" panose="02020603050405020304" pitchFamily="18" charset="0"/>
                        </a:rPr>
                        <a:t> thừa lớp AbstractMap và triển khai của NavigableMap</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Map</a:t>
                      </a:r>
                    </a:p>
                  </a:txBody>
                  <a:tcPr anchor="ctr"/>
                </a:tc>
                <a:extLst>
                  <a:ext uri="{0D108BD9-81ED-4DB2-BD59-A6C34878D82A}">
                    <a16:rowId xmlns:a16="http://schemas.microsoft.com/office/drawing/2014/main" val="4024931351"/>
                  </a:ext>
                </a:extLst>
              </a:tr>
              <a:tr h="676804">
                <a:tc>
                  <a:txBody>
                    <a:bodyPr/>
                    <a:lstStyle/>
                    <a:p>
                      <a:pPr algn="ctr"/>
                      <a:r>
                        <a:rPr lang="en-US">
                          <a:latin typeface="Times New Roman" panose="02020603050405020304" pitchFamily="18" charset="0"/>
                          <a:cs typeface="Times New Roman" panose="02020603050405020304" pitchFamily="18" charset="0"/>
                        </a:rPr>
                        <a:t>Có</a:t>
                      </a:r>
                      <a:r>
                        <a:rPr lang="en-US" baseline="0">
                          <a:latin typeface="Times New Roman" panose="02020603050405020304" pitchFamily="18" charset="0"/>
                          <a:cs typeface="Times New Roman" panose="02020603050405020304" pitchFamily="18" charset="0"/>
                        </a:rPr>
                        <a:t> thể key null và value null</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Chỉ có</a:t>
                      </a:r>
                      <a:r>
                        <a:rPr lang="en-US" baseline="0">
                          <a:latin typeface="Times New Roman" panose="02020603050405020304" pitchFamily="18" charset="0"/>
                          <a:cs typeface="Times New Roman" panose="02020603050405020304" pitchFamily="18" charset="0"/>
                        </a:rPr>
                        <a:t> thể là value null</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Có</a:t>
                      </a:r>
                      <a:r>
                        <a:rPr lang="en-US" baseline="0">
                          <a:latin typeface="Times New Roman" panose="02020603050405020304" pitchFamily="18" charset="0"/>
                          <a:cs typeface="Times New Roman" panose="02020603050405020304" pitchFamily="18" charset="0"/>
                        </a:rPr>
                        <a:t> thể key null và value null</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37440545"/>
                  </a:ext>
                </a:extLst>
              </a:tr>
              <a:tr h="676804">
                <a:tc>
                  <a:txBody>
                    <a:bodyPr/>
                    <a:lstStyle/>
                    <a:p>
                      <a:pPr algn="ctr"/>
                      <a:r>
                        <a:rPr lang="en-US">
                          <a:latin typeface="Times New Roman" panose="02020603050405020304" pitchFamily="18" charset="0"/>
                          <a:cs typeface="Times New Roman" panose="02020603050405020304" pitchFamily="18" charset="0"/>
                        </a:rPr>
                        <a:t>…</a:t>
                      </a:r>
                    </a:p>
                  </a:txBody>
                  <a:tcPr anchor="ctr"/>
                </a:tc>
                <a:tc>
                  <a:txBody>
                    <a:bodyPr/>
                    <a:lstStyle/>
                    <a:p>
                      <a:pPr algn="ctr"/>
                      <a:r>
                        <a:rPr lang="en-US">
                          <a:latin typeface="Times New Roman" panose="02020603050405020304" pitchFamily="18" charset="0"/>
                          <a:cs typeface="Times New Roman" panose="02020603050405020304" pitchFamily="18" charset="0"/>
                        </a:rPr>
                        <a:t>…</a:t>
                      </a:r>
                    </a:p>
                  </a:txBody>
                  <a:tcPr anchor="ctr"/>
                </a:tc>
                <a:tc>
                  <a:txBody>
                    <a:bodyPr/>
                    <a:lstStyle/>
                    <a:p>
                      <a:pPr algn="ctr"/>
                      <a:r>
                        <a:rPr lang="en-US">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3208470664"/>
                  </a:ext>
                </a:extLst>
              </a:tr>
            </a:tbl>
          </a:graphicData>
        </a:graphic>
      </p:graphicFrame>
      <p:sp>
        <p:nvSpPr>
          <p:cNvPr id="10"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Hashmap vs treemap vs linkedmap</a:t>
            </a:r>
          </a:p>
        </p:txBody>
      </p:sp>
    </p:spTree>
    <p:extLst>
      <p:ext uri="{BB962C8B-B14F-4D97-AF65-F5344CB8AC3E}">
        <p14:creationId xmlns:p14="http://schemas.microsoft.com/office/powerpoint/2010/main" val="1628007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SEt</a:t>
            </a:r>
          </a:p>
        </p:txBody>
      </p:sp>
      <p:sp>
        <p:nvSpPr>
          <p:cNvPr id="5" name="Rounded Rectangle 4"/>
          <p:cNvSpPr/>
          <p:nvPr/>
        </p:nvSpPr>
        <p:spPr>
          <a:xfrm>
            <a:off x="2231135" y="1172189"/>
            <a:ext cx="7729728" cy="1560786"/>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Set là một interface kế thừa Collection interface. Set trong java là một collection không thể chứa các phần tử trùng lặp, không có thứ tự trong Set.</a:t>
            </a:r>
          </a:p>
          <a:p>
            <a:pPr marL="285750" indent="-285750">
              <a:buFontTx/>
              <a:buChar char="-"/>
            </a:pPr>
            <a:r>
              <a:rPr lang="en-US">
                <a:latin typeface="Times New Roman" panose="02020603050405020304" pitchFamily="18" charset="0"/>
                <a:cs typeface="Times New Roman" panose="02020603050405020304" pitchFamily="18" charset="0"/>
              </a:rPr>
              <a:t>Set được triển khai bởi: HashSet, LinkedHashSet, TreeSet hoặc EnumSet.</a:t>
            </a:r>
          </a:p>
          <a:p>
            <a:pPr marL="285750" indent="-285750">
              <a:buFontTx/>
              <a:buChar char="-"/>
            </a:pPr>
            <a:r>
              <a:rPr lang="en-US">
                <a:latin typeface="Times New Roman" panose="02020603050405020304" pitchFamily="18" charset="0"/>
                <a:cs typeface="Times New Roman" panose="02020603050405020304" pitchFamily="18" charset="0"/>
              </a:rPr>
              <a:t>Khai báo set trong java: </a:t>
            </a:r>
          </a:p>
          <a:p>
            <a:pPr lvl="1" algn="ctr"/>
            <a:r>
              <a:rPr lang="en-US">
                <a:latin typeface="Times New Roman" panose="02020603050405020304" pitchFamily="18" charset="0"/>
                <a:cs typeface="Times New Roman" panose="02020603050405020304" pitchFamily="18" charset="0"/>
              </a:rPr>
              <a:t>Set&lt;data-type&gt; name = new nameImplementation&lt;&gt;();</a:t>
            </a:r>
          </a:p>
          <a:p>
            <a:endParaRPr lang="en-US">
              <a:latin typeface="Times New Roman" panose="02020603050405020304" pitchFamily="18" charset="0"/>
              <a:cs typeface="Times New Roman" panose="02020603050405020304" pitchFamily="18" charset="0"/>
            </a:endParaRPr>
          </a:p>
        </p:txBody>
      </p:sp>
      <p:sp>
        <p:nvSpPr>
          <p:cNvPr id="7" name="Rounded Rectangle 6"/>
          <p:cNvSpPr/>
          <p:nvPr/>
        </p:nvSpPr>
        <p:spPr>
          <a:xfrm>
            <a:off x="5021000" y="3190175"/>
            <a:ext cx="1960179" cy="8773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SET</a:t>
            </a:r>
          </a:p>
        </p:txBody>
      </p:sp>
      <p:sp>
        <p:nvSpPr>
          <p:cNvPr id="8" name="Rounded Rectangle 7"/>
          <p:cNvSpPr/>
          <p:nvPr/>
        </p:nvSpPr>
        <p:spPr>
          <a:xfrm>
            <a:off x="2288312" y="5738648"/>
            <a:ext cx="1965434" cy="7567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HashSet</a:t>
            </a:r>
          </a:p>
        </p:txBody>
      </p:sp>
      <p:sp>
        <p:nvSpPr>
          <p:cNvPr id="9" name="Rounded Rectangle 8"/>
          <p:cNvSpPr/>
          <p:nvPr/>
        </p:nvSpPr>
        <p:spPr>
          <a:xfrm>
            <a:off x="5021000" y="5738647"/>
            <a:ext cx="1965434" cy="7567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LinkedHashSet</a:t>
            </a:r>
          </a:p>
        </p:txBody>
      </p:sp>
      <p:sp>
        <p:nvSpPr>
          <p:cNvPr id="10" name="Rounded Rectangle 9"/>
          <p:cNvSpPr/>
          <p:nvPr/>
        </p:nvSpPr>
        <p:spPr>
          <a:xfrm>
            <a:off x="7995429" y="5738647"/>
            <a:ext cx="1965434" cy="7567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TreeSet</a:t>
            </a:r>
          </a:p>
        </p:txBody>
      </p:sp>
      <p:sp>
        <p:nvSpPr>
          <p:cNvPr id="11" name="Rounded Rectangle 10"/>
          <p:cNvSpPr/>
          <p:nvPr/>
        </p:nvSpPr>
        <p:spPr>
          <a:xfrm>
            <a:off x="6981179" y="4524702"/>
            <a:ext cx="1965434" cy="7567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StoredSet</a:t>
            </a:r>
          </a:p>
        </p:txBody>
      </p:sp>
      <p:cxnSp>
        <p:nvCxnSpPr>
          <p:cNvPr id="13" name="Straight Arrow Connector 12"/>
          <p:cNvCxnSpPr>
            <a:stCxn id="7" idx="2"/>
            <a:endCxn id="8" idx="0"/>
          </p:cNvCxnSpPr>
          <p:nvPr/>
        </p:nvCxnSpPr>
        <p:spPr>
          <a:xfrm flipH="1">
            <a:off x="3271029" y="4067503"/>
            <a:ext cx="2730061" cy="1671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9" idx="0"/>
          </p:cNvCxnSpPr>
          <p:nvPr/>
        </p:nvCxnSpPr>
        <p:spPr>
          <a:xfrm>
            <a:off x="6001090" y="4067503"/>
            <a:ext cx="2627" cy="1671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p:cNvCxnSpPr>
          <p:nvPr/>
        </p:nvCxnSpPr>
        <p:spPr>
          <a:xfrm>
            <a:off x="6001090" y="4067503"/>
            <a:ext cx="1989084" cy="457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2"/>
            <a:endCxn id="10" idx="0"/>
          </p:cNvCxnSpPr>
          <p:nvPr/>
        </p:nvCxnSpPr>
        <p:spPr>
          <a:xfrm>
            <a:off x="7963896" y="5281447"/>
            <a:ext cx="101425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3814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Hashset</a:t>
            </a:r>
          </a:p>
        </p:txBody>
      </p:sp>
      <p:sp>
        <p:nvSpPr>
          <p:cNvPr id="3" name="Rounded Rectangle 2"/>
          <p:cNvSpPr/>
          <p:nvPr/>
        </p:nvSpPr>
        <p:spPr>
          <a:xfrm>
            <a:off x="2231135" y="1055775"/>
            <a:ext cx="7729728" cy="3570200"/>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HashSet là một lớp kế thừa lớp AbstractSet và triển khai của Set interface trong Collection Framework nên nó có một vài đặc điểm và phương thức tương đồng với Set. </a:t>
            </a: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HashSet</a:t>
            </a:r>
            <a:r>
              <a:rPr lang="en-US">
                <a:latin typeface="Times New Roman" panose="02020603050405020304" pitchFamily="18" charset="0"/>
                <a:cs typeface="Times New Roman" panose="02020603050405020304" pitchFamily="18" charset="0"/>
              </a:rPr>
              <a:t> được dùng để tạo một bộ sưu tập sử dụng bảng băm(Hash table) để lưu trữ. </a:t>
            </a: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Hash table </a:t>
            </a:r>
            <a:r>
              <a:rPr lang="en-US">
                <a:latin typeface="Times New Roman" panose="02020603050405020304" pitchFamily="18" charset="0"/>
                <a:cs typeface="Times New Roman" panose="02020603050405020304" pitchFamily="18" charset="0"/>
              </a:rPr>
              <a:t>lưu giữ thông tin bởi sử dụng một kỹ thuật được gọi là hashing(băm). Trong hashing, nội dung mang tính thông tin của một “key” được sử dụng để quyết định một “value” duy nhất, được gọi là “hash code” của nó.</a:t>
            </a:r>
          </a:p>
          <a:p>
            <a:r>
              <a:rPr lang="en-US">
                <a:latin typeface="Times New Roman" panose="02020603050405020304" pitchFamily="18" charset="0"/>
                <a:cs typeface="Times New Roman" panose="02020603050405020304" pitchFamily="18" charset="0"/>
              </a:rPr>
              <a:t>	- </a:t>
            </a:r>
            <a:r>
              <a:rPr lang="en-US" b="1">
                <a:latin typeface="Times New Roman" panose="02020603050405020304" pitchFamily="18" charset="0"/>
                <a:cs typeface="Times New Roman" panose="02020603050405020304" pitchFamily="18" charset="0"/>
              </a:rPr>
              <a:t>Hash code </a:t>
            </a:r>
            <a:r>
              <a:rPr lang="en-US">
                <a:latin typeface="Times New Roman" panose="02020603050405020304" pitchFamily="18" charset="0"/>
                <a:cs typeface="Times New Roman" panose="02020603050405020304" pitchFamily="18" charset="0"/>
              </a:rPr>
              <a:t>sau đó được sử dụng như là index, tại đó dữ liệu liên kết với key được lưu giữ.</a:t>
            </a:r>
          </a:p>
          <a:p>
            <a:r>
              <a:rPr lang="en-US">
                <a:latin typeface="Times New Roman" panose="02020603050405020304" pitchFamily="18" charset="0"/>
                <a:cs typeface="Times New Roman" panose="02020603050405020304" pitchFamily="18" charset="0"/>
              </a:rPr>
              <a:t>	- Không đảm bảo thứ tự chèn</a:t>
            </a: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586" y="4676775"/>
            <a:ext cx="5838825" cy="2181225"/>
          </a:xfrm>
          <a:prstGeom prst="rect">
            <a:avLst/>
          </a:prstGeom>
        </p:spPr>
      </p:pic>
    </p:spTree>
    <p:extLst>
      <p:ext uri="{BB962C8B-B14F-4D97-AF65-F5344CB8AC3E}">
        <p14:creationId xmlns:p14="http://schemas.microsoft.com/office/powerpoint/2010/main" val="752754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11" y="342462"/>
            <a:ext cx="5819775" cy="6134100"/>
          </a:xfrm>
          <a:prstGeom prst="rect">
            <a:avLst/>
          </a:prstGeom>
        </p:spPr>
      </p:pic>
    </p:spTree>
    <p:extLst>
      <p:ext uri="{BB962C8B-B14F-4D97-AF65-F5344CB8AC3E}">
        <p14:creationId xmlns:p14="http://schemas.microsoft.com/office/powerpoint/2010/main" val="586728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1320969"/>
            <a:ext cx="7729728" cy="338059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4" y="4701561"/>
            <a:ext cx="7729728" cy="1592510"/>
          </a:xfrm>
          <a:prstGeom prst="rect">
            <a:avLst/>
          </a:prstGeom>
        </p:spPr>
      </p:pic>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Hashset</a:t>
            </a:r>
          </a:p>
        </p:txBody>
      </p:sp>
    </p:spTree>
    <p:extLst>
      <p:ext uri="{BB962C8B-B14F-4D97-AF65-F5344CB8AC3E}">
        <p14:creationId xmlns:p14="http://schemas.microsoft.com/office/powerpoint/2010/main" val="1364621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Abstract method</a:t>
            </a:r>
          </a:p>
        </p:txBody>
      </p:sp>
      <p:sp>
        <p:nvSpPr>
          <p:cNvPr id="5" name="Rounded Rectangle 4"/>
          <p:cNvSpPr/>
          <p:nvPr/>
        </p:nvSpPr>
        <p:spPr>
          <a:xfrm>
            <a:off x="2231135" y="1270000"/>
            <a:ext cx="7729728" cy="51435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a:latin typeface="Times New Roman" panose="02020603050405020304" pitchFamily="18" charset="0"/>
                <a:cs typeface="Times New Roman" panose="02020603050405020304" pitchFamily="18" charset="0"/>
              </a:rPr>
              <a:t>Định nghĩa</a:t>
            </a:r>
            <a:r>
              <a:rPr lang="en-US">
                <a:latin typeface="Times New Roman" panose="02020603050405020304" pitchFamily="18" charset="0"/>
                <a:cs typeface="Times New Roman" panose="02020603050405020304" pitchFamily="18" charset="0"/>
              </a:rPr>
              <a:t>: Phương thức trừu tượng là những phương thức chỉ định nghĩa nhưng không có chương trình bên trong, lớp con kế thừa bắt buộc phải Override lại để sử dụng.</a:t>
            </a:r>
          </a:p>
          <a:p>
            <a:endParaRPr lang="en-US">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Phương thức trừu tượng có ý nghĩa định nghĩa phương thức bắt buộc phải có trong lớp con kế thừa.</a:t>
            </a: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Từ khoá “abstract” được sử dụng để khai báo một phương thức trừu tượng</a:t>
            </a: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Phương thức trừu tượng không có phần thân</a:t>
            </a: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Cú pháp: abstract void methodName();</a:t>
            </a:r>
          </a:p>
        </p:txBody>
      </p:sp>
    </p:spTree>
    <p:extLst>
      <p:ext uri="{BB962C8B-B14F-4D97-AF65-F5344CB8AC3E}">
        <p14:creationId xmlns:p14="http://schemas.microsoft.com/office/powerpoint/2010/main" val="41729803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linkedHashset</a:t>
            </a:r>
          </a:p>
        </p:txBody>
      </p:sp>
      <p:sp>
        <p:nvSpPr>
          <p:cNvPr id="5" name="Rounded Rectangle 4"/>
          <p:cNvSpPr/>
          <p:nvPr/>
        </p:nvSpPr>
        <p:spPr>
          <a:xfrm>
            <a:off x="2231135" y="1187008"/>
            <a:ext cx="7729728" cy="1837711"/>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LinkedHashSet trong java kế thừa HashSet và triển khai Set interface.</a:t>
            </a:r>
          </a:p>
          <a:p>
            <a:r>
              <a:rPr lang="en-US">
                <a:latin typeface="Times New Roman" panose="02020603050405020304" pitchFamily="18" charset="0"/>
                <a:cs typeface="Times New Roman" panose="02020603050405020304" pitchFamily="18" charset="0"/>
              </a:rPr>
              <a:t>	- Chỉ chứa các phần tử duy nhất.</a:t>
            </a:r>
          </a:p>
          <a:p>
            <a:r>
              <a:rPr lang="en-US">
                <a:latin typeface="Times New Roman" panose="02020603050405020304" pitchFamily="18" charset="0"/>
                <a:cs typeface="Times New Roman" panose="02020603050405020304" pitchFamily="18" charset="0"/>
              </a:rPr>
              <a:t>	- Cho phép các phần tử null</a:t>
            </a:r>
          </a:p>
          <a:p>
            <a:r>
              <a:rPr lang="en-US">
                <a:latin typeface="Times New Roman" panose="02020603050405020304" pitchFamily="18" charset="0"/>
                <a:cs typeface="Times New Roman" panose="02020603050405020304" pitchFamily="18" charset="0"/>
              </a:rPr>
              <a:t>	- Duy trì thứ tự chèn</a:t>
            </a:r>
          </a:p>
          <a:p>
            <a:r>
              <a:rPr lang="en-US">
                <a:latin typeface="Times New Roman" panose="02020603050405020304" pitchFamily="18" charset="0"/>
                <a:cs typeface="Times New Roman" panose="02020603050405020304" pitchFamily="18" charset="0"/>
              </a:rPr>
              <a:t>	- non-synchronized</a:t>
            </a:r>
          </a:p>
        </p:txBody>
      </p:sp>
      <p:graphicFrame>
        <p:nvGraphicFramePr>
          <p:cNvPr id="6" name="Table 5"/>
          <p:cNvGraphicFramePr>
            <a:graphicFrameLocks noGrp="1"/>
          </p:cNvGraphicFramePr>
          <p:nvPr>
            <p:extLst>
              <p:ext uri="{D42A27DB-BD31-4B8C-83A1-F6EECF244321}">
                <p14:modId xmlns:p14="http://schemas.microsoft.com/office/powerpoint/2010/main" val="3718942980"/>
              </p:ext>
            </p:extLst>
          </p:nvPr>
        </p:nvGraphicFramePr>
        <p:xfrm>
          <a:off x="2231135" y="3191930"/>
          <a:ext cx="7729728" cy="3608920"/>
        </p:xfrm>
        <a:graphic>
          <a:graphicData uri="http://schemas.openxmlformats.org/drawingml/2006/table">
            <a:tbl>
              <a:tblPr firstRow="1" bandRow="1">
                <a:tableStyleId>{93296810-A885-4BE3-A3E7-6D5BEEA58F35}</a:tableStyleId>
              </a:tblPr>
              <a:tblGrid>
                <a:gridCol w="2480565">
                  <a:extLst>
                    <a:ext uri="{9D8B030D-6E8A-4147-A177-3AD203B41FA5}">
                      <a16:colId xmlns:a16="http://schemas.microsoft.com/office/drawing/2014/main" val="1292595084"/>
                    </a:ext>
                  </a:extLst>
                </a:gridCol>
                <a:gridCol w="5249163">
                  <a:extLst>
                    <a:ext uri="{9D8B030D-6E8A-4147-A177-3AD203B41FA5}">
                      <a16:colId xmlns:a16="http://schemas.microsoft.com/office/drawing/2014/main" val="3740371018"/>
                    </a:ext>
                  </a:extLst>
                </a:gridCol>
              </a:tblGrid>
              <a:tr h="721784">
                <a:tc>
                  <a:txBody>
                    <a:bodyPr/>
                    <a:lstStyle/>
                    <a:p>
                      <a:pPr algn="ctr"/>
                      <a:r>
                        <a:rPr lang="en-US" sz="1800">
                          <a:latin typeface="Times New Roman" panose="02020603050405020304" pitchFamily="18" charset="0"/>
                          <a:cs typeface="Times New Roman" panose="02020603050405020304" pitchFamily="18" charset="0"/>
                        </a:rPr>
                        <a:t>Constructor</a:t>
                      </a:r>
                    </a:p>
                  </a:txBody>
                  <a:tcPr marL="88726" marR="88726" marT="44363" marB="44363" anchor="ctr"/>
                </a:tc>
                <a:tc>
                  <a:txBody>
                    <a:bodyPr/>
                    <a:lstStyle/>
                    <a:p>
                      <a:pPr algn="ctr"/>
                      <a:r>
                        <a:rPr lang="en-US" sz="1800">
                          <a:latin typeface="Times New Roman" panose="02020603050405020304" pitchFamily="18" charset="0"/>
                          <a:cs typeface="Times New Roman" panose="02020603050405020304" pitchFamily="18" charset="0"/>
                        </a:rPr>
                        <a:t>Mô</a:t>
                      </a:r>
                      <a:r>
                        <a:rPr lang="en-US" sz="1800" baseline="0">
                          <a:latin typeface="Times New Roman" panose="02020603050405020304" pitchFamily="18" charset="0"/>
                          <a:cs typeface="Times New Roman" panose="02020603050405020304" pitchFamily="18" charset="0"/>
                        </a:rPr>
                        <a:t> tả</a:t>
                      </a:r>
                      <a:endParaRPr lang="en-US" sz="1800">
                        <a:latin typeface="Times New Roman" panose="02020603050405020304" pitchFamily="18" charset="0"/>
                        <a:cs typeface="Times New Roman" panose="02020603050405020304" pitchFamily="18" charset="0"/>
                      </a:endParaRPr>
                    </a:p>
                  </a:txBody>
                  <a:tcPr marL="88726" marR="88726" marT="44363" marB="44363" anchor="ctr"/>
                </a:tc>
                <a:extLst>
                  <a:ext uri="{0D108BD9-81ED-4DB2-BD59-A6C34878D82A}">
                    <a16:rowId xmlns:a16="http://schemas.microsoft.com/office/drawing/2014/main" val="1044607023"/>
                  </a:ext>
                </a:extLst>
              </a:tr>
              <a:tr h="721784">
                <a:tc>
                  <a:txBody>
                    <a:bodyPr/>
                    <a:lstStyle/>
                    <a:p>
                      <a:pPr algn="ctr"/>
                      <a:r>
                        <a:rPr lang="en-US" sz="1800">
                          <a:latin typeface="Times New Roman" panose="02020603050405020304" pitchFamily="18" charset="0"/>
                          <a:cs typeface="Times New Roman" panose="02020603050405020304" pitchFamily="18" charset="0"/>
                        </a:rPr>
                        <a:t>LinkedHashSet()</a:t>
                      </a:r>
                    </a:p>
                  </a:txBody>
                  <a:tcPr marL="88726" marR="88726" marT="44363" marB="44363" anchor="ctr"/>
                </a:tc>
                <a:tc>
                  <a:txBody>
                    <a:bodyPr/>
                    <a:lstStyle/>
                    <a:p>
                      <a:pPr algn="ctr"/>
                      <a:r>
                        <a:rPr lang="en-US" sz="1800">
                          <a:latin typeface="Times New Roman" panose="02020603050405020304" pitchFamily="18" charset="0"/>
                          <a:cs typeface="Times New Roman" panose="02020603050405020304" pitchFamily="18" charset="0"/>
                        </a:rPr>
                        <a:t>Xây</a:t>
                      </a:r>
                      <a:r>
                        <a:rPr lang="en-US" sz="1800" baseline="0">
                          <a:latin typeface="Times New Roman" panose="02020603050405020304" pitchFamily="18" charset="0"/>
                          <a:cs typeface="Times New Roman" panose="02020603050405020304" pitchFamily="18" charset="0"/>
                        </a:rPr>
                        <a:t> dựng một hashset mặc định</a:t>
                      </a:r>
                      <a:endParaRPr lang="en-US" sz="1800">
                        <a:latin typeface="Times New Roman" panose="02020603050405020304" pitchFamily="18" charset="0"/>
                        <a:cs typeface="Times New Roman" panose="02020603050405020304" pitchFamily="18" charset="0"/>
                      </a:endParaRPr>
                    </a:p>
                  </a:txBody>
                  <a:tcPr marL="88726" marR="88726" marT="44363" marB="44363" anchor="ctr"/>
                </a:tc>
                <a:extLst>
                  <a:ext uri="{0D108BD9-81ED-4DB2-BD59-A6C34878D82A}">
                    <a16:rowId xmlns:a16="http://schemas.microsoft.com/office/drawing/2014/main" val="3192312525"/>
                  </a:ext>
                </a:extLst>
              </a:tr>
              <a:tr h="721784">
                <a:tc>
                  <a:txBody>
                    <a:bodyPr/>
                    <a:lstStyle/>
                    <a:p>
                      <a:pPr algn="ctr"/>
                      <a:r>
                        <a:rPr lang="en-US" sz="1800">
                          <a:latin typeface="Times New Roman" panose="02020603050405020304" pitchFamily="18" charset="0"/>
                          <a:cs typeface="Times New Roman" panose="02020603050405020304" pitchFamily="18" charset="0"/>
                        </a:rPr>
                        <a:t>LinkedHashSet(collection</a:t>
                      </a:r>
                      <a:r>
                        <a:rPr lang="en-US" sz="1800" baseline="0">
                          <a:latin typeface="Times New Roman" panose="02020603050405020304" pitchFamily="18" charset="0"/>
                          <a:cs typeface="Times New Roman" panose="02020603050405020304" pitchFamily="18" charset="0"/>
                        </a:rPr>
                        <a:t> c)</a:t>
                      </a:r>
                      <a:endParaRPr lang="en-US" sz="1800">
                        <a:latin typeface="Times New Roman" panose="02020603050405020304" pitchFamily="18" charset="0"/>
                        <a:cs typeface="Times New Roman" panose="02020603050405020304" pitchFamily="18" charset="0"/>
                      </a:endParaRPr>
                    </a:p>
                  </a:txBody>
                  <a:tcPr marL="88726" marR="88726" marT="44363" marB="44363" anchor="ctr"/>
                </a:tc>
                <a:tc>
                  <a:txBody>
                    <a:bodyPr/>
                    <a:lstStyle/>
                    <a:p>
                      <a:pPr algn="ctr"/>
                      <a:r>
                        <a:rPr lang="en-US" sz="1800">
                          <a:latin typeface="Times New Roman" panose="02020603050405020304" pitchFamily="18" charset="0"/>
                          <a:cs typeface="Times New Roman" panose="02020603050405020304" pitchFamily="18" charset="0"/>
                        </a:rPr>
                        <a:t>Khởi</a:t>
                      </a:r>
                      <a:r>
                        <a:rPr lang="en-US" sz="1800" baseline="0">
                          <a:latin typeface="Times New Roman" panose="02020603050405020304" pitchFamily="18" charset="0"/>
                          <a:cs typeface="Times New Roman" panose="02020603050405020304" pitchFamily="18" charset="0"/>
                        </a:rPr>
                        <a:t> tạo một hashset sử dụng các phần tử trong c</a:t>
                      </a:r>
                      <a:endParaRPr lang="en-US" sz="1800">
                        <a:latin typeface="Times New Roman" panose="02020603050405020304" pitchFamily="18" charset="0"/>
                        <a:cs typeface="Times New Roman" panose="02020603050405020304" pitchFamily="18" charset="0"/>
                      </a:endParaRPr>
                    </a:p>
                  </a:txBody>
                  <a:tcPr marL="88726" marR="88726" marT="44363" marB="44363" anchor="ctr"/>
                </a:tc>
                <a:extLst>
                  <a:ext uri="{0D108BD9-81ED-4DB2-BD59-A6C34878D82A}">
                    <a16:rowId xmlns:a16="http://schemas.microsoft.com/office/drawing/2014/main" val="4180762979"/>
                  </a:ext>
                </a:extLst>
              </a:tr>
              <a:tr h="721784">
                <a:tc>
                  <a:txBody>
                    <a:bodyPr/>
                    <a:lstStyle/>
                    <a:p>
                      <a:pPr algn="ctr"/>
                      <a:r>
                        <a:rPr lang="en-US" sz="1800">
                          <a:latin typeface="Times New Roman" panose="02020603050405020304" pitchFamily="18" charset="0"/>
                          <a:cs typeface="Times New Roman" panose="02020603050405020304" pitchFamily="18" charset="0"/>
                        </a:rPr>
                        <a:t>LinkedHashSet(int capacity)</a:t>
                      </a:r>
                    </a:p>
                  </a:txBody>
                  <a:tcPr marL="88726" marR="88726" marT="44363" marB="44363" anchor="ctr"/>
                </a:tc>
                <a:tc>
                  <a:txBody>
                    <a:bodyPr/>
                    <a:lstStyle/>
                    <a:p>
                      <a:pPr algn="ctr"/>
                      <a:r>
                        <a:rPr lang="en-US" sz="1800">
                          <a:latin typeface="Times New Roman" panose="02020603050405020304" pitchFamily="18" charset="0"/>
                          <a:cs typeface="Times New Roman" panose="02020603050405020304" pitchFamily="18" charset="0"/>
                        </a:rPr>
                        <a:t>Khởi</a:t>
                      </a:r>
                      <a:r>
                        <a:rPr lang="en-US" sz="1800" baseline="0">
                          <a:latin typeface="Times New Roman" panose="02020603050405020304" pitchFamily="18" charset="0"/>
                          <a:cs typeface="Times New Roman" panose="02020603050405020304" pitchFamily="18" charset="0"/>
                        </a:rPr>
                        <a:t> tạo một hashset sử dụng dung lượng bạn đầu được chỉ định</a:t>
                      </a:r>
                      <a:endParaRPr lang="en-US" sz="1800">
                        <a:latin typeface="Times New Roman" panose="02020603050405020304" pitchFamily="18" charset="0"/>
                        <a:cs typeface="Times New Roman" panose="02020603050405020304" pitchFamily="18" charset="0"/>
                      </a:endParaRPr>
                    </a:p>
                  </a:txBody>
                  <a:tcPr marL="88726" marR="88726" marT="44363" marB="44363" anchor="ctr"/>
                </a:tc>
                <a:extLst>
                  <a:ext uri="{0D108BD9-81ED-4DB2-BD59-A6C34878D82A}">
                    <a16:rowId xmlns:a16="http://schemas.microsoft.com/office/drawing/2014/main" val="4109361493"/>
                  </a:ext>
                </a:extLst>
              </a:tr>
              <a:tr h="721784">
                <a:tc>
                  <a:txBody>
                    <a:bodyPr/>
                    <a:lstStyle/>
                    <a:p>
                      <a:pPr algn="ctr"/>
                      <a:r>
                        <a:rPr lang="en-US" sz="1800">
                          <a:latin typeface="Times New Roman" panose="02020603050405020304" pitchFamily="18" charset="0"/>
                          <a:cs typeface="Times New Roman" panose="02020603050405020304" pitchFamily="18" charset="0"/>
                        </a:rPr>
                        <a:t>LinkedHashSet(</a:t>
                      </a:r>
                      <a:r>
                        <a:rPr lang="en-US" sz="1800" kern="1200">
                          <a:solidFill>
                            <a:schemeClr val="dk1"/>
                          </a:solidFill>
                          <a:effectLst/>
                          <a:latin typeface="Times New Roman" panose="02020603050405020304" pitchFamily="18" charset="0"/>
                          <a:ea typeface="+mn-ea"/>
                          <a:cs typeface="Times New Roman" panose="02020603050405020304" pitchFamily="18" charset="0"/>
                        </a:rPr>
                        <a:t>int</a:t>
                      </a:r>
                      <a:r>
                        <a:rPr lang="en-US" sz="1800">
                          <a:latin typeface="Times New Roman" panose="02020603050405020304" pitchFamily="18" charset="0"/>
                          <a:cs typeface="Times New Roman" panose="02020603050405020304" pitchFamily="18" charset="0"/>
                        </a:rPr>
                        <a:t> capacity, </a:t>
                      </a:r>
                      <a:r>
                        <a:rPr lang="en-US" sz="1800" kern="1200">
                          <a:solidFill>
                            <a:schemeClr val="dk1"/>
                          </a:solidFill>
                          <a:effectLst/>
                          <a:latin typeface="Times New Roman" panose="02020603050405020304" pitchFamily="18" charset="0"/>
                          <a:ea typeface="+mn-ea"/>
                          <a:cs typeface="Times New Roman" panose="02020603050405020304" pitchFamily="18" charset="0"/>
                        </a:rPr>
                        <a:t>float</a:t>
                      </a:r>
                      <a:r>
                        <a:rPr lang="en-US" sz="1800">
                          <a:latin typeface="Times New Roman" panose="02020603050405020304" pitchFamily="18" charset="0"/>
                          <a:cs typeface="Times New Roman" panose="02020603050405020304" pitchFamily="18" charset="0"/>
                        </a:rPr>
                        <a:t> fillRatio)</a:t>
                      </a:r>
                    </a:p>
                  </a:txBody>
                  <a:tcPr marL="88726" marR="88726" marT="44363" marB="44363" anchor="ctr"/>
                </a:tc>
                <a:tc>
                  <a:txBody>
                    <a:bodyPr/>
                    <a:lstStyle/>
                    <a:p>
                      <a:pPr algn="ctr"/>
                      <a:r>
                        <a:rPr lang="vi-VN" sz="1800" b="0" i="0" kern="1200">
                          <a:solidFill>
                            <a:schemeClr val="dk1"/>
                          </a:solidFill>
                          <a:effectLst/>
                          <a:latin typeface="Times New Roman" panose="02020603050405020304" pitchFamily="18" charset="0"/>
                          <a:ea typeface="+mn-ea"/>
                          <a:cs typeface="Times New Roman" panose="02020603050405020304" pitchFamily="18" charset="0"/>
                        </a:rPr>
                        <a:t>khởi tạo cả dung lượng và fill ratio (cũng được gọi là dung lượng tải) của hash set từ các tham số của nó</a:t>
                      </a:r>
                      <a:endParaRPr lang="en-US" sz="1800">
                        <a:latin typeface="Times New Roman" panose="02020603050405020304" pitchFamily="18" charset="0"/>
                        <a:cs typeface="Times New Roman" panose="02020603050405020304" pitchFamily="18" charset="0"/>
                      </a:endParaRPr>
                    </a:p>
                  </a:txBody>
                  <a:tcPr marL="88726" marR="88726" marT="44363" marB="44363" anchor="ctr"/>
                </a:tc>
                <a:extLst>
                  <a:ext uri="{0D108BD9-81ED-4DB2-BD59-A6C34878D82A}">
                    <a16:rowId xmlns:a16="http://schemas.microsoft.com/office/drawing/2014/main" val="165838086"/>
                  </a:ext>
                </a:extLst>
              </a:tr>
            </a:tbl>
          </a:graphicData>
        </a:graphic>
      </p:graphicFrame>
    </p:spTree>
    <p:extLst>
      <p:ext uri="{BB962C8B-B14F-4D97-AF65-F5344CB8AC3E}">
        <p14:creationId xmlns:p14="http://schemas.microsoft.com/office/powerpoint/2010/main" val="2929070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5" y="1968500"/>
            <a:ext cx="7905750" cy="2895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25" y="4864100"/>
            <a:ext cx="7905750" cy="762000"/>
          </a:xfrm>
          <a:prstGeom prst="rect">
            <a:avLst/>
          </a:prstGeom>
        </p:spPr>
      </p:pic>
      <p:sp>
        <p:nvSpPr>
          <p:cNvPr id="6"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linkedHashset</a:t>
            </a:r>
          </a:p>
        </p:txBody>
      </p:sp>
    </p:spTree>
    <p:extLst>
      <p:ext uri="{BB962C8B-B14F-4D97-AF65-F5344CB8AC3E}">
        <p14:creationId xmlns:p14="http://schemas.microsoft.com/office/powerpoint/2010/main" val="3359446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Sortedset</a:t>
            </a:r>
          </a:p>
        </p:txBody>
      </p:sp>
      <p:sp>
        <p:nvSpPr>
          <p:cNvPr id="5" name="Rounded Rectangle 4"/>
          <p:cNvSpPr/>
          <p:nvPr/>
        </p:nvSpPr>
        <p:spPr>
          <a:xfrm>
            <a:off x="2231135" y="1294963"/>
            <a:ext cx="7729728" cy="1372038"/>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SortedSet trong java là một dạng riêng của Set </a:t>
            </a:r>
          </a:p>
          <a:p>
            <a:r>
              <a:rPr lang="en-US">
                <a:latin typeface="Times New Roman" panose="02020603050405020304" pitchFamily="18" charset="0"/>
                <a:cs typeface="Times New Roman" panose="02020603050405020304" pitchFamily="18" charset="0"/>
              </a:rPr>
              <a:t>	- Các phần tử trong SortedSet là duy nhất</a:t>
            </a:r>
          </a:p>
          <a:p>
            <a:r>
              <a:rPr lang="en-US">
                <a:latin typeface="Times New Roman" panose="02020603050405020304" pitchFamily="18" charset="0"/>
                <a:cs typeface="Times New Roman" panose="02020603050405020304" pitchFamily="18" charset="0"/>
              </a:rPr>
              <a:t>	- Trong SortedSet thứ tự của các phần tử được sắp xếp theo thứ tự tăng dần hặc giảm dần(mặc định là tăng dần) </a:t>
            </a:r>
          </a:p>
        </p:txBody>
      </p:sp>
      <p:graphicFrame>
        <p:nvGraphicFramePr>
          <p:cNvPr id="7" name="Table 6"/>
          <p:cNvGraphicFramePr>
            <a:graphicFrameLocks noGrp="1"/>
          </p:cNvGraphicFramePr>
          <p:nvPr>
            <p:extLst>
              <p:ext uri="{D42A27DB-BD31-4B8C-83A1-F6EECF244321}">
                <p14:modId xmlns:p14="http://schemas.microsoft.com/office/powerpoint/2010/main" val="4184982028"/>
              </p:ext>
            </p:extLst>
          </p:nvPr>
        </p:nvGraphicFramePr>
        <p:xfrm>
          <a:off x="2031999" y="2980267"/>
          <a:ext cx="8128000" cy="3666792"/>
        </p:xfrm>
        <a:graphic>
          <a:graphicData uri="http://schemas.openxmlformats.org/drawingml/2006/table">
            <a:tbl>
              <a:tblPr firstRow="1" bandRow="1">
                <a:tableStyleId>{E8B1032C-EA38-4F05-BA0D-38AFFFC7BED3}</a:tableStyleId>
              </a:tblPr>
              <a:tblGrid>
                <a:gridCol w="2679701">
                  <a:extLst>
                    <a:ext uri="{9D8B030D-6E8A-4147-A177-3AD203B41FA5}">
                      <a16:colId xmlns:a16="http://schemas.microsoft.com/office/drawing/2014/main" val="2332974892"/>
                    </a:ext>
                  </a:extLst>
                </a:gridCol>
                <a:gridCol w="5448299">
                  <a:extLst>
                    <a:ext uri="{9D8B030D-6E8A-4147-A177-3AD203B41FA5}">
                      <a16:colId xmlns:a16="http://schemas.microsoft.com/office/drawing/2014/main" val="3983076992"/>
                    </a:ext>
                  </a:extLst>
                </a:gridCol>
              </a:tblGrid>
              <a:tr h="492276">
                <a:tc>
                  <a:txBody>
                    <a:bodyPr/>
                    <a:lstStyle/>
                    <a:p>
                      <a:pPr algn="ctr"/>
                      <a:r>
                        <a:rPr lang="en-US" sz="1600" baseline="0">
                          <a:latin typeface="Times New Roman" panose="02020603050405020304" pitchFamily="18" charset="0"/>
                          <a:cs typeface="Times New Roman" panose="02020603050405020304" pitchFamily="18" charset="0"/>
                        </a:rPr>
                        <a:t>Constructor</a:t>
                      </a:r>
                      <a:endParaRPr lang="en-US" sz="1600">
                        <a:latin typeface="Times New Roman" panose="02020603050405020304" pitchFamily="18" charset="0"/>
                        <a:cs typeface="Times New Roman" panose="02020603050405020304" pitchFamily="18" charset="0"/>
                      </a:endParaRPr>
                    </a:p>
                  </a:txBody>
                  <a:tcPr anchor="ctr"/>
                </a:tc>
                <a:tc>
                  <a:txBody>
                    <a:bodyPr/>
                    <a:lstStyle/>
                    <a:p>
                      <a:pPr algn="ctr"/>
                      <a:r>
                        <a:rPr lang="en-US" sz="1600">
                          <a:latin typeface="Times New Roman" panose="02020603050405020304" pitchFamily="18" charset="0"/>
                          <a:cs typeface="Times New Roman" panose="02020603050405020304" pitchFamily="18" charset="0"/>
                        </a:rPr>
                        <a:t>Mô</a:t>
                      </a:r>
                      <a:r>
                        <a:rPr lang="en-US" sz="1600" baseline="0">
                          <a:latin typeface="Times New Roman" panose="02020603050405020304" pitchFamily="18" charset="0"/>
                          <a:cs typeface="Times New Roman" panose="02020603050405020304" pitchFamily="18" charset="0"/>
                        </a:rPr>
                        <a:t> tả</a:t>
                      </a:r>
                      <a:endParaRPr lang="en-US"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75284084"/>
                  </a:ext>
                </a:extLst>
              </a:tr>
              <a:tr h="492276">
                <a:tc>
                  <a:txBody>
                    <a:bodyPr/>
                    <a:lstStyle/>
                    <a:p>
                      <a:pPr algn="ctr"/>
                      <a:r>
                        <a:rPr lang="en-US" sz="1600" b="1" i="0" kern="1200">
                          <a:solidFill>
                            <a:schemeClr val="tx1"/>
                          </a:solidFill>
                          <a:effectLst/>
                          <a:latin typeface="Times New Roman" panose="02020603050405020304" pitchFamily="18" charset="0"/>
                          <a:ea typeface="+mn-ea"/>
                          <a:cs typeface="Times New Roman" panose="02020603050405020304" pitchFamily="18" charset="0"/>
                        </a:rPr>
                        <a:t>Comparator comparator( )</a:t>
                      </a:r>
                      <a:endParaRPr lang="en-US" sz="1600">
                        <a:latin typeface="Times New Roman" panose="02020603050405020304" pitchFamily="18" charset="0"/>
                        <a:cs typeface="Times New Roman" panose="02020603050405020304" pitchFamily="18" charset="0"/>
                      </a:endParaRPr>
                    </a:p>
                  </a:txBody>
                  <a:tcPr anchor="ctr"/>
                </a:tc>
                <a:tc>
                  <a:txBody>
                    <a:bodyPr/>
                    <a:lstStyle/>
                    <a:p>
                      <a:pPr algn="ctr"/>
                      <a:r>
                        <a:rPr lang="vi-VN" sz="1600" b="0" i="0" kern="1200">
                          <a:solidFill>
                            <a:schemeClr val="tx1"/>
                          </a:solidFill>
                          <a:effectLst/>
                          <a:latin typeface="Times New Roman" panose="02020603050405020304" pitchFamily="18" charset="0"/>
                          <a:ea typeface="+mn-ea"/>
                          <a:cs typeface="Times New Roman" panose="02020603050405020304" pitchFamily="18" charset="0"/>
                        </a:rPr>
                        <a:t>Trả về bộ so sánh của Sorted Set đang gọi. Nếu thứ tự tự nhiên được sử dụng cho Set này, thì trả về null</a:t>
                      </a:r>
                      <a:endParaRPr lang="en-US"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65965937"/>
                  </a:ext>
                </a:extLst>
              </a:tr>
              <a:tr h="492276">
                <a:tc>
                  <a:txBody>
                    <a:bodyPr/>
                    <a:lstStyle/>
                    <a:p>
                      <a:pPr algn="ctr" fontAlgn="t"/>
                      <a:br>
                        <a:rPr lang="en-US" sz="1600" b="1">
                          <a:effectLst/>
                          <a:latin typeface="Times New Roman" panose="02020603050405020304" pitchFamily="18" charset="0"/>
                          <a:cs typeface="Times New Roman" panose="02020603050405020304" pitchFamily="18" charset="0"/>
                        </a:rPr>
                      </a:br>
                      <a:r>
                        <a:rPr lang="en-US" sz="1600" b="1">
                          <a:effectLst/>
                          <a:latin typeface="Times New Roman" panose="02020603050405020304" pitchFamily="18" charset="0"/>
                          <a:cs typeface="Times New Roman" panose="02020603050405020304" pitchFamily="18" charset="0"/>
                        </a:rPr>
                        <a:t>Object first( )</a:t>
                      </a:r>
                      <a:endParaRPr lang="en-US" sz="160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algn="ctr"/>
                      <a:r>
                        <a:rPr lang="en-US" sz="1600" b="0" i="0" kern="1200">
                          <a:solidFill>
                            <a:schemeClr val="tx1"/>
                          </a:solidFill>
                          <a:effectLst/>
                          <a:latin typeface="Times New Roman" panose="02020603050405020304" pitchFamily="18" charset="0"/>
                          <a:ea typeface="+mn-ea"/>
                          <a:cs typeface="Times New Roman" panose="02020603050405020304" pitchFamily="18" charset="0"/>
                        </a:rPr>
                        <a:t>Trả về phần tử đầu tiên trong Sorted Set đang gọi</a:t>
                      </a:r>
                      <a:endParaRPr lang="en-US"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33908663"/>
                  </a:ext>
                </a:extLst>
              </a:tr>
              <a:tr h="492276">
                <a:tc>
                  <a:txBody>
                    <a:bodyPr/>
                    <a:lstStyle/>
                    <a:p>
                      <a:pPr algn="ctr"/>
                      <a:r>
                        <a:rPr lang="en-US" sz="1600" b="1" i="0" kern="1200">
                          <a:solidFill>
                            <a:schemeClr val="tx1"/>
                          </a:solidFill>
                          <a:effectLst/>
                          <a:latin typeface="Times New Roman" panose="02020603050405020304" pitchFamily="18" charset="0"/>
                          <a:ea typeface="+mn-ea"/>
                          <a:cs typeface="Times New Roman" panose="02020603050405020304" pitchFamily="18" charset="0"/>
                        </a:rPr>
                        <a:t>SortedSet headSet(Object end)</a:t>
                      </a:r>
                      <a:endParaRPr lang="en-US" sz="1600">
                        <a:latin typeface="Times New Roman" panose="02020603050405020304" pitchFamily="18" charset="0"/>
                        <a:cs typeface="Times New Roman" panose="02020603050405020304" pitchFamily="18" charset="0"/>
                      </a:endParaRPr>
                    </a:p>
                  </a:txBody>
                  <a:tcPr anchor="ctr"/>
                </a:tc>
                <a:tc>
                  <a:txBody>
                    <a:bodyPr/>
                    <a:lstStyle/>
                    <a:p>
                      <a:pPr algn="ctr"/>
                      <a:r>
                        <a:rPr lang="vi-VN" sz="1600" b="0" i="0" kern="1200">
                          <a:solidFill>
                            <a:schemeClr val="tx1"/>
                          </a:solidFill>
                          <a:effectLst/>
                          <a:latin typeface="Times New Roman" panose="02020603050405020304" pitchFamily="18" charset="0"/>
                          <a:ea typeface="+mn-ea"/>
                          <a:cs typeface="Times New Roman" panose="02020603050405020304" pitchFamily="18" charset="0"/>
                        </a:rPr>
                        <a:t>Trả về một SortedSet chứa các phần tử nhỏ hơn end mà được chứa trong Sorted Set đang gọi. Các phần tử trong sorted set trả về cũng được tham chiếu bởi Sorted Set đang gọi</a:t>
                      </a:r>
                      <a:endParaRPr lang="en-US"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91296804"/>
                  </a:ext>
                </a:extLst>
              </a:tr>
              <a:tr h="492276">
                <a:tc>
                  <a:txBody>
                    <a:bodyPr/>
                    <a:lstStyle/>
                    <a:p>
                      <a:pPr algn="ctr" fontAlgn="t"/>
                      <a:br>
                        <a:rPr lang="en-US" sz="1600" b="1">
                          <a:effectLst/>
                          <a:latin typeface="Times New Roman" panose="02020603050405020304" pitchFamily="18" charset="0"/>
                          <a:cs typeface="Times New Roman" panose="02020603050405020304" pitchFamily="18" charset="0"/>
                        </a:rPr>
                      </a:br>
                      <a:r>
                        <a:rPr lang="en-US" sz="1600" b="1">
                          <a:effectLst/>
                          <a:latin typeface="Times New Roman" panose="02020603050405020304" pitchFamily="18" charset="0"/>
                          <a:cs typeface="Times New Roman" panose="02020603050405020304" pitchFamily="18" charset="0"/>
                        </a:rPr>
                        <a:t>Object last( )</a:t>
                      </a:r>
                      <a:endParaRPr lang="en-US" sz="160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algn="ctr"/>
                      <a:r>
                        <a:rPr lang="en-US" sz="1600" b="0" i="0" kern="1200">
                          <a:solidFill>
                            <a:schemeClr val="tx1"/>
                          </a:solidFill>
                          <a:effectLst/>
                          <a:latin typeface="Times New Roman" panose="02020603050405020304" pitchFamily="18" charset="0"/>
                          <a:ea typeface="+mn-ea"/>
                          <a:cs typeface="Times New Roman" panose="02020603050405020304" pitchFamily="18" charset="0"/>
                        </a:rPr>
                        <a:t>Trả về phần tử cuối cùng trong Sorted Set đang gọi</a:t>
                      </a:r>
                      <a:endParaRPr lang="en-US"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99477148"/>
                  </a:ext>
                </a:extLst>
              </a:tr>
              <a:tr h="492276">
                <a:tc>
                  <a:txBody>
                    <a:bodyPr/>
                    <a:lstStyle/>
                    <a:p>
                      <a:pPr algn="ctr"/>
                      <a:r>
                        <a:rPr lang="en-US" sz="1600">
                          <a:latin typeface="Times New Roman" panose="02020603050405020304" pitchFamily="18" charset="0"/>
                          <a:cs typeface="Times New Roman" panose="02020603050405020304" pitchFamily="18" charset="0"/>
                        </a:rPr>
                        <a:t>…</a:t>
                      </a:r>
                    </a:p>
                  </a:txBody>
                  <a:tcPr anchor="ctr"/>
                </a:tc>
                <a:tc>
                  <a:txBody>
                    <a:bodyPr/>
                    <a:lstStyle/>
                    <a:p>
                      <a:pPr algn="ctr"/>
                      <a:r>
                        <a:rPr lang="en-US" sz="160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3384398681"/>
                  </a:ext>
                </a:extLst>
              </a:tr>
            </a:tbl>
          </a:graphicData>
        </a:graphic>
      </p:graphicFrame>
    </p:spTree>
    <p:extLst>
      <p:ext uri="{BB962C8B-B14F-4D97-AF65-F5344CB8AC3E}">
        <p14:creationId xmlns:p14="http://schemas.microsoft.com/office/powerpoint/2010/main" val="13920981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TreeSet</a:t>
            </a:r>
          </a:p>
        </p:txBody>
      </p:sp>
      <p:sp>
        <p:nvSpPr>
          <p:cNvPr id="5" name="Rounded Rectangle 4"/>
          <p:cNvSpPr/>
          <p:nvPr/>
        </p:nvSpPr>
        <p:spPr>
          <a:xfrm>
            <a:off x="2231135" y="1180662"/>
            <a:ext cx="7729728" cy="1562537"/>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TreeSet trong java inplements Set interface, Các đối tượng của lớp TreeSet được lưu trữ theo thứ tự tăng dần.</a:t>
            </a:r>
          </a:p>
          <a:p>
            <a:r>
              <a:rPr lang="en-US">
                <a:latin typeface="Times New Roman" panose="02020603050405020304" pitchFamily="18" charset="0"/>
                <a:cs typeface="Times New Roman" panose="02020603050405020304" pitchFamily="18" charset="0"/>
              </a:rPr>
              <a:t>	- Chỉ chứa các phần tử duy nhất</a:t>
            </a:r>
          </a:p>
          <a:p>
            <a:r>
              <a:rPr lang="en-US">
                <a:latin typeface="Times New Roman" panose="02020603050405020304" pitchFamily="18" charset="0"/>
                <a:cs typeface="Times New Roman" panose="02020603050405020304" pitchFamily="18" charset="0"/>
              </a:rPr>
              <a:t>	- Thời gian truy xuất nhanh</a:t>
            </a:r>
          </a:p>
          <a:p>
            <a:r>
              <a:rPr lang="en-US">
                <a:latin typeface="Times New Roman" panose="02020603050405020304" pitchFamily="18" charset="0"/>
                <a:cs typeface="Times New Roman" panose="02020603050405020304" pitchFamily="18" charset="0"/>
              </a:rPr>
              <a:t>	- Duy trì thứ tự tăng dần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5" y="2946399"/>
            <a:ext cx="5429250" cy="349567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385" y="2946398"/>
            <a:ext cx="2300478" cy="3495675"/>
          </a:xfrm>
          <a:prstGeom prst="rect">
            <a:avLst/>
          </a:prstGeom>
        </p:spPr>
      </p:pic>
    </p:spTree>
    <p:extLst>
      <p:ext uri="{BB962C8B-B14F-4D97-AF65-F5344CB8AC3E}">
        <p14:creationId xmlns:p14="http://schemas.microsoft.com/office/powerpoint/2010/main" val="285844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44457944"/>
              </p:ext>
            </p:extLst>
          </p:nvPr>
        </p:nvGraphicFramePr>
        <p:xfrm>
          <a:off x="2133600" y="1151466"/>
          <a:ext cx="8127999" cy="4555069"/>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3537897029"/>
                    </a:ext>
                  </a:extLst>
                </a:gridCol>
                <a:gridCol w="2709333">
                  <a:extLst>
                    <a:ext uri="{9D8B030D-6E8A-4147-A177-3AD203B41FA5}">
                      <a16:colId xmlns:a16="http://schemas.microsoft.com/office/drawing/2014/main" val="1964667338"/>
                    </a:ext>
                  </a:extLst>
                </a:gridCol>
                <a:gridCol w="2709333">
                  <a:extLst>
                    <a:ext uri="{9D8B030D-6E8A-4147-A177-3AD203B41FA5}">
                      <a16:colId xmlns:a16="http://schemas.microsoft.com/office/drawing/2014/main" val="599864608"/>
                    </a:ext>
                  </a:extLst>
                </a:gridCol>
              </a:tblGrid>
              <a:tr h="512234">
                <a:tc>
                  <a:txBody>
                    <a:bodyPr/>
                    <a:lstStyle/>
                    <a:p>
                      <a:pPr algn="ctr"/>
                      <a:r>
                        <a:rPr lang="en-US">
                          <a:latin typeface="Times New Roman" panose="02020603050405020304" pitchFamily="18" charset="0"/>
                          <a:cs typeface="Times New Roman" panose="02020603050405020304" pitchFamily="18" charset="0"/>
                        </a:rPr>
                        <a:t>HashSet</a:t>
                      </a:r>
                    </a:p>
                  </a:txBody>
                  <a:tcPr anchor="ctr"/>
                </a:tc>
                <a:tc>
                  <a:txBody>
                    <a:bodyPr/>
                    <a:lstStyle/>
                    <a:p>
                      <a:pPr algn="ctr"/>
                      <a:r>
                        <a:rPr lang="en-US">
                          <a:latin typeface="Times New Roman" panose="02020603050405020304" pitchFamily="18" charset="0"/>
                          <a:cs typeface="Times New Roman" panose="02020603050405020304" pitchFamily="18" charset="0"/>
                        </a:rPr>
                        <a:t>LinkedHashSet</a:t>
                      </a:r>
                    </a:p>
                  </a:txBody>
                  <a:tcPr anchor="ctr"/>
                </a:tc>
                <a:tc>
                  <a:txBody>
                    <a:bodyPr/>
                    <a:lstStyle/>
                    <a:p>
                      <a:pPr algn="ctr"/>
                      <a:r>
                        <a:rPr lang="en-US">
                          <a:latin typeface="Times New Roman" panose="02020603050405020304" pitchFamily="18" charset="0"/>
                          <a:cs typeface="Times New Roman" panose="02020603050405020304" pitchFamily="18" charset="0"/>
                        </a:rPr>
                        <a:t>TreeSet</a:t>
                      </a:r>
                    </a:p>
                  </a:txBody>
                  <a:tcPr anchor="ctr"/>
                </a:tc>
                <a:extLst>
                  <a:ext uri="{0D108BD9-81ED-4DB2-BD59-A6C34878D82A}">
                    <a16:rowId xmlns:a16="http://schemas.microsoft.com/office/drawing/2014/main" val="880534939"/>
                  </a:ext>
                </a:extLst>
              </a:tr>
              <a:tr h="808567">
                <a:tc>
                  <a:txBody>
                    <a:bodyPr/>
                    <a:lstStyle/>
                    <a:p>
                      <a:pPr algn="ctr"/>
                      <a:r>
                        <a:rPr lang="en-US">
                          <a:latin typeface="Times New Roman" panose="02020603050405020304" pitchFamily="18" charset="0"/>
                          <a:cs typeface="Times New Roman" panose="02020603050405020304" pitchFamily="18" charset="0"/>
                        </a:rPr>
                        <a:t>Không</a:t>
                      </a:r>
                      <a:r>
                        <a:rPr lang="en-US" baseline="0">
                          <a:latin typeface="Times New Roman" panose="02020603050405020304" pitchFamily="18" charset="0"/>
                          <a:cs typeface="Times New Roman" panose="02020603050405020304" pitchFamily="18" charset="0"/>
                        </a:rPr>
                        <a:t> duy trì thứ tự các phần tử được chèn vào </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Duy trì</a:t>
                      </a:r>
                      <a:r>
                        <a:rPr lang="en-US" baseline="0">
                          <a:latin typeface="Times New Roman" panose="02020603050405020304" pitchFamily="18" charset="0"/>
                          <a:cs typeface="Times New Roman" panose="02020603050405020304" pitchFamily="18" charset="0"/>
                        </a:rPr>
                        <a:t> thứ tự chèn của các phần tử</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Duy trì</a:t>
                      </a:r>
                      <a:r>
                        <a:rPr lang="en-US" baseline="0">
                          <a:latin typeface="Times New Roman" panose="02020603050405020304" pitchFamily="18" charset="0"/>
                          <a:cs typeface="Times New Roman" panose="02020603050405020304" pitchFamily="18" charset="0"/>
                        </a:rPr>
                        <a:t> thứ tự theo thứ tự so sánh</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9063941"/>
                  </a:ext>
                </a:extLst>
              </a:tr>
              <a:tr h="808567">
                <a:tc>
                  <a:txBody>
                    <a:bodyPr/>
                    <a:lstStyle/>
                    <a:p>
                      <a:pPr algn="ctr"/>
                      <a:r>
                        <a:rPr lang="en-US">
                          <a:latin typeface="Times New Roman" panose="02020603050405020304" pitchFamily="18" charset="0"/>
                          <a:cs typeface="Times New Roman" panose="02020603050405020304" pitchFamily="18" charset="0"/>
                        </a:rPr>
                        <a:t>Hiệu</a:t>
                      </a:r>
                      <a:r>
                        <a:rPr lang="en-US" baseline="0">
                          <a:latin typeface="Times New Roman" panose="02020603050405020304" pitchFamily="18" charset="0"/>
                          <a:cs typeface="Times New Roman" panose="02020603050405020304" pitchFamily="18" charset="0"/>
                        </a:rPr>
                        <a:t> suất cao </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Hiệu</a:t>
                      </a:r>
                      <a:r>
                        <a:rPr lang="en-US" baseline="0">
                          <a:latin typeface="Times New Roman" panose="02020603050405020304" pitchFamily="18" charset="0"/>
                          <a:cs typeface="Times New Roman" panose="02020603050405020304" pitchFamily="18" charset="0"/>
                        </a:rPr>
                        <a:t> suất cao</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Hiệu</a:t>
                      </a:r>
                      <a:r>
                        <a:rPr lang="en-US" baseline="0">
                          <a:latin typeface="Times New Roman" panose="02020603050405020304" pitchFamily="18" charset="0"/>
                          <a:cs typeface="Times New Roman" panose="02020603050405020304" pitchFamily="18" charset="0"/>
                        </a:rPr>
                        <a:t> suất thấp </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54779650"/>
                  </a:ext>
                </a:extLst>
              </a:tr>
              <a:tr h="808567">
                <a:tc>
                  <a:txBody>
                    <a:bodyPr/>
                    <a:lstStyle/>
                    <a:p>
                      <a:pPr algn="ctr"/>
                      <a:r>
                        <a:rPr lang="en-US">
                          <a:latin typeface="Times New Roman" panose="02020603050405020304" pitchFamily="18" charset="0"/>
                          <a:cs typeface="Times New Roman" panose="02020603050405020304" pitchFamily="18" charset="0"/>
                        </a:rPr>
                        <a:t>Sử dụng</a:t>
                      </a:r>
                      <a:r>
                        <a:rPr lang="en-US" baseline="0">
                          <a:latin typeface="Times New Roman" panose="02020603050405020304" pitchFamily="18" charset="0"/>
                          <a:cs typeface="Times New Roman" panose="02020603050405020304" pitchFamily="18" charset="0"/>
                        </a:rPr>
                        <a:t> phương thức equal(), hashCode()</a:t>
                      </a:r>
                      <a:endParaRPr lang="en-US">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Sử dụng</a:t>
                      </a:r>
                      <a:r>
                        <a:rPr lang="en-US" baseline="0">
                          <a:latin typeface="Times New Roman" panose="02020603050405020304" pitchFamily="18" charset="0"/>
                          <a:cs typeface="Times New Roman" panose="02020603050405020304" pitchFamily="18" charset="0"/>
                        </a:rPr>
                        <a:t> phương thức equal(), hashCode()</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Sử</a:t>
                      </a:r>
                      <a:r>
                        <a:rPr lang="en-US" baseline="0">
                          <a:latin typeface="Times New Roman" panose="02020603050405020304" pitchFamily="18" charset="0"/>
                          <a:cs typeface="Times New Roman" panose="02020603050405020304" pitchFamily="18" charset="0"/>
                        </a:rPr>
                        <a:t> dụng compare(), compareTo()</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48396030"/>
                  </a:ext>
                </a:extLst>
              </a:tr>
              <a:tr h="808567">
                <a:tc>
                  <a:txBody>
                    <a:bodyPr/>
                    <a:lstStyle/>
                    <a:p>
                      <a:pPr algn="ctr"/>
                      <a:r>
                        <a:rPr lang="en-US">
                          <a:latin typeface="Times New Roman" panose="02020603050405020304" pitchFamily="18" charset="0"/>
                          <a:cs typeface="Times New Roman" panose="02020603050405020304" pitchFamily="18" charset="0"/>
                        </a:rPr>
                        <a:t>Cho phép</a:t>
                      </a:r>
                      <a:r>
                        <a:rPr lang="en-US" baseline="0">
                          <a:latin typeface="Times New Roman" panose="02020603050405020304" pitchFamily="18" charset="0"/>
                          <a:cs typeface="Times New Roman" panose="02020603050405020304" pitchFamily="18" charset="0"/>
                        </a:rPr>
                        <a:t> tối đa 1 phần tủ null</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Cho phép</a:t>
                      </a:r>
                      <a:r>
                        <a:rPr lang="en-US" baseline="0">
                          <a:latin typeface="Times New Roman" panose="02020603050405020304" pitchFamily="18" charset="0"/>
                          <a:cs typeface="Times New Roman" panose="02020603050405020304" pitchFamily="18" charset="0"/>
                        </a:rPr>
                        <a:t> tối đa 1 phần tử null</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US">
                          <a:latin typeface="Times New Roman" panose="02020603050405020304" pitchFamily="18" charset="0"/>
                          <a:cs typeface="Times New Roman" panose="02020603050405020304" pitchFamily="18" charset="0"/>
                        </a:rPr>
                        <a:t>Không</a:t>
                      </a:r>
                      <a:r>
                        <a:rPr lang="en-US" baseline="0">
                          <a:latin typeface="Times New Roman" panose="02020603050405020304" pitchFamily="18" charset="0"/>
                          <a:cs typeface="Times New Roman" panose="02020603050405020304" pitchFamily="18" charset="0"/>
                        </a:rPr>
                        <a:t> cho phép chứa phần tử null</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41634179"/>
                  </a:ext>
                </a:extLst>
              </a:tr>
              <a:tr h="808567">
                <a:tc>
                  <a:txBody>
                    <a:bodyPr/>
                    <a:lstStyle/>
                    <a:p>
                      <a:pPr algn="ctr"/>
                      <a:r>
                        <a:rPr lang="en-US">
                          <a:latin typeface="Times New Roman" panose="02020603050405020304" pitchFamily="18" charset="0"/>
                          <a:cs typeface="Times New Roman" panose="02020603050405020304" pitchFamily="18" charset="0"/>
                        </a:rPr>
                        <a:t>…</a:t>
                      </a:r>
                    </a:p>
                  </a:txBody>
                  <a:tcPr anchor="ctr"/>
                </a:tc>
                <a:tc>
                  <a:txBody>
                    <a:bodyPr/>
                    <a:lstStyle/>
                    <a:p>
                      <a:pPr algn="ctr"/>
                      <a:r>
                        <a:rPr lang="en-US">
                          <a:latin typeface="Times New Roman" panose="02020603050405020304" pitchFamily="18" charset="0"/>
                          <a:cs typeface="Times New Roman" panose="02020603050405020304" pitchFamily="18" charset="0"/>
                        </a:rPr>
                        <a:t>…</a:t>
                      </a:r>
                    </a:p>
                  </a:txBody>
                  <a:tcPr anchor="ctr"/>
                </a:tc>
                <a:tc>
                  <a:txBody>
                    <a:bodyPr/>
                    <a:lstStyle/>
                    <a:p>
                      <a:pPr algn="ctr"/>
                      <a:r>
                        <a:rPr lang="en-US">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2094202707"/>
                  </a:ext>
                </a:extLst>
              </a:tr>
            </a:tbl>
          </a:graphicData>
        </a:graphic>
      </p:graphicFrame>
    </p:spTree>
    <p:extLst>
      <p:ext uri="{BB962C8B-B14F-4D97-AF65-F5344CB8AC3E}">
        <p14:creationId xmlns:p14="http://schemas.microsoft.com/office/powerpoint/2010/main" val="1095518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Collection stream</a:t>
            </a:r>
          </a:p>
        </p:txBody>
      </p:sp>
      <p:sp>
        <p:nvSpPr>
          <p:cNvPr id="5" name="Rounded Rectangle 4"/>
          <p:cNvSpPr/>
          <p:nvPr/>
        </p:nvSpPr>
        <p:spPr>
          <a:xfrm>
            <a:off x="2231135" y="1180662"/>
            <a:ext cx="7729728" cy="1943537"/>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a:latin typeface="Times New Roman" panose="02020603050405020304" pitchFamily="18" charset="0"/>
                <a:cs typeface="Times New Roman" panose="02020603050405020304" pitchFamily="18" charset="0"/>
              </a:rPr>
              <a:t>Định nghĩa: </a:t>
            </a:r>
            <a:r>
              <a:rPr lang="en-US">
                <a:latin typeface="Times New Roman" panose="02020603050405020304" pitchFamily="18" charset="0"/>
                <a:cs typeface="Times New Roman" panose="02020603050405020304" pitchFamily="18" charset="0"/>
              </a:rPr>
              <a:t>Stream dùng để xử lý các phần tủ có trong collection</a:t>
            </a:r>
          </a:p>
          <a:p>
            <a:r>
              <a:rPr lang="en-US">
                <a:latin typeface="Times New Roman" panose="02020603050405020304" pitchFamily="18" charset="0"/>
                <a:cs typeface="Times New Roman" panose="02020603050405020304" pitchFamily="18" charset="0"/>
              </a:rPr>
              <a:t>	- Được thiết kế để làm việc với biểu thức lambda</a:t>
            </a:r>
          </a:p>
          <a:p>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Xử lý các phần tử trong Stream sẽ xảy ra theo 2 giai đoạn</a:t>
            </a:r>
          </a:p>
          <a:p>
            <a:r>
              <a:rPr lang="en-US">
                <a:latin typeface="Times New Roman" panose="02020603050405020304" pitchFamily="18" charset="0"/>
                <a:cs typeface="Times New Roman" panose="02020603050405020304" pitchFamily="18" charset="0"/>
              </a:rPr>
              <a:t>	- Configuration: Lọc hoặc ánh xạ các phần tử trong collection</a:t>
            </a:r>
          </a:p>
          <a:p>
            <a:r>
              <a:rPr lang="en-US">
                <a:latin typeface="Times New Roman" panose="02020603050405020304" pitchFamily="18" charset="0"/>
                <a:cs typeface="Times New Roman" panose="02020603050405020304" pitchFamily="18" charset="0"/>
              </a:rPr>
              <a:t>	- Processing: Xử lý các phần tử trong collection</a:t>
            </a:r>
          </a:p>
        </p:txBody>
      </p:sp>
      <p:sp>
        <p:nvSpPr>
          <p:cNvPr id="9" name="Rounded Rectangle 8"/>
          <p:cNvSpPr/>
          <p:nvPr/>
        </p:nvSpPr>
        <p:spPr>
          <a:xfrm>
            <a:off x="5270500" y="3327399"/>
            <a:ext cx="1638300" cy="67310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Method</a:t>
            </a:r>
          </a:p>
        </p:txBody>
      </p:sp>
      <p:sp>
        <p:nvSpPr>
          <p:cNvPr id="10" name="Rounded Rectangle 9"/>
          <p:cNvSpPr/>
          <p:nvPr/>
        </p:nvSpPr>
        <p:spPr>
          <a:xfrm>
            <a:off x="1977135" y="4673599"/>
            <a:ext cx="1930400" cy="711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Stream.filter()</a:t>
            </a:r>
          </a:p>
        </p:txBody>
      </p:sp>
      <p:sp>
        <p:nvSpPr>
          <p:cNvPr id="11" name="Rounded Rectangle 10"/>
          <p:cNvSpPr/>
          <p:nvPr/>
        </p:nvSpPr>
        <p:spPr>
          <a:xfrm>
            <a:off x="3943350" y="5384799"/>
            <a:ext cx="1866900" cy="7112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Stream.map()</a:t>
            </a:r>
          </a:p>
        </p:txBody>
      </p:sp>
      <p:sp>
        <p:nvSpPr>
          <p:cNvPr id="12" name="Rounded Rectangle 11"/>
          <p:cNvSpPr/>
          <p:nvPr/>
        </p:nvSpPr>
        <p:spPr>
          <a:xfrm>
            <a:off x="6375400" y="5359398"/>
            <a:ext cx="1993900" cy="7112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Stream.max()</a:t>
            </a:r>
          </a:p>
          <a:p>
            <a:pPr algn="ctr"/>
            <a:r>
              <a:rPr lang="en-US">
                <a:latin typeface="Times New Roman" panose="02020603050405020304" pitchFamily="18" charset="0"/>
                <a:cs typeface="Times New Roman" panose="02020603050405020304" pitchFamily="18" charset="0"/>
              </a:rPr>
              <a:t>Stream.min()</a:t>
            </a:r>
          </a:p>
        </p:txBody>
      </p:sp>
      <p:sp>
        <p:nvSpPr>
          <p:cNvPr id="13" name="Rounded Rectangle 12"/>
          <p:cNvSpPr/>
          <p:nvPr/>
        </p:nvSpPr>
        <p:spPr>
          <a:xfrm>
            <a:off x="8369300" y="4508498"/>
            <a:ext cx="1905000" cy="7112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Stream.count()</a:t>
            </a:r>
          </a:p>
        </p:txBody>
      </p:sp>
      <p:cxnSp>
        <p:nvCxnSpPr>
          <p:cNvPr id="15" name="Straight Arrow Connector 14"/>
          <p:cNvCxnSpPr>
            <a:stCxn id="9" idx="2"/>
            <a:endCxn id="10" idx="0"/>
          </p:cNvCxnSpPr>
          <p:nvPr/>
        </p:nvCxnSpPr>
        <p:spPr>
          <a:xfrm flipH="1">
            <a:off x="2942335" y="4000500"/>
            <a:ext cx="3147315" cy="673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1" idx="0"/>
          </p:cNvCxnSpPr>
          <p:nvPr/>
        </p:nvCxnSpPr>
        <p:spPr>
          <a:xfrm flipH="1">
            <a:off x="4876800" y="4000500"/>
            <a:ext cx="1212850" cy="1384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2"/>
            <a:endCxn id="12" idx="0"/>
          </p:cNvCxnSpPr>
          <p:nvPr/>
        </p:nvCxnSpPr>
        <p:spPr>
          <a:xfrm>
            <a:off x="6089650" y="4000500"/>
            <a:ext cx="1282700" cy="1358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3" idx="0"/>
          </p:cNvCxnSpPr>
          <p:nvPr/>
        </p:nvCxnSpPr>
        <p:spPr>
          <a:xfrm>
            <a:off x="6089650" y="4000500"/>
            <a:ext cx="3232150" cy="50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389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Stream.filter()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4" y="1804987"/>
            <a:ext cx="7905750" cy="256222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24" y="4367212"/>
            <a:ext cx="7905750" cy="1428750"/>
          </a:xfrm>
          <a:prstGeom prst="rect">
            <a:avLst/>
          </a:prstGeom>
        </p:spPr>
      </p:pic>
    </p:spTree>
    <p:extLst>
      <p:ext uri="{BB962C8B-B14F-4D97-AF65-F5344CB8AC3E}">
        <p14:creationId xmlns:p14="http://schemas.microsoft.com/office/powerpoint/2010/main" val="981794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Stream.map()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4" y="1282700"/>
            <a:ext cx="7905750" cy="3124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24" y="4406900"/>
            <a:ext cx="7905750" cy="1819275"/>
          </a:xfrm>
          <a:prstGeom prst="rect">
            <a:avLst/>
          </a:prstGeom>
        </p:spPr>
      </p:pic>
    </p:spTree>
    <p:extLst>
      <p:ext uri="{BB962C8B-B14F-4D97-AF65-F5344CB8AC3E}">
        <p14:creationId xmlns:p14="http://schemas.microsoft.com/office/powerpoint/2010/main" val="13797170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Stream.collect()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099" y="1951037"/>
            <a:ext cx="8915400" cy="25241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099" y="4474012"/>
            <a:ext cx="8915400" cy="1162050"/>
          </a:xfrm>
          <a:prstGeom prst="rect">
            <a:avLst/>
          </a:prstGeom>
        </p:spPr>
      </p:pic>
    </p:spTree>
    <p:extLst>
      <p:ext uri="{BB962C8B-B14F-4D97-AF65-F5344CB8AC3E}">
        <p14:creationId xmlns:p14="http://schemas.microsoft.com/office/powerpoint/2010/main" val="292267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2231135" y="397135"/>
            <a:ext cx="7729728" cy="580327"/>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a:latin typeface="Times New Roman" panose="02020603050405020304" pitchFamily="18" charset="0"/>
                <a:cs typeface="Times New Roman" panose="02020603050405020304" pitchFamily="18" charset="0"/>
              </a:rPr>
              <a:t>Stream.max()/min()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4" y="1708972"/>
            <a:ext cx="7905750" cy="26955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24" y="4446587"/>
            <a:ext cx="7905750" cy="1276350"/>
          </a:xfrm>
          <a:prstGeom prst="rect">
            <a:avLst/>
          </a:prstGeom>
        </p:spPr>
      </p:pic>
    </p:spTree>
    <p:extLst>
      <p:ext uri="{BB962C8B-B14F-4D97-AF65-F5344CB8AC3E}">
        <p14:creationId xmlns:p14="http://schemas.microsoft.com/office/powerpoint/2010/main" val="94006316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2777</TotalTime>
  <Words>3335</Words>
  <Application>Microsoft Office PowerPoint</Application>
  <PresentationFormat>Màn hình rộng</PresentationFormat>
  <Paragraphs>538</Paragraphs>
  <Slides>100</Slides>
  <Notes>0</Notes>
  <HiddenSlides>0</HiddenSlides>
  <MMClips>0</MMClips>
  <ScaleCrop>false</ScaleCrop>
  <HeadingPairs>
    <vt:vector size="4" baseType="variant">
      <vt:variant>
        <vt:lpstr>Chủ đề</vt:lpstr>
      </vt:variant>
      <vt:variant>
        <vt:i4>1</vt:i4>
      </vt:variant>
      <vt:variant>
        <vt:lpstr>Tiêu đề Bản chiếu</vt:lpstr>
      </vt:variant>
      <vt:variant>
        <vt:i4>100</vt:i4>
      </vt:variant>
    </vt:vector>
  </HeadingPairs>
  <TitlesOfParts>
    <vt:vector size="101" baseType="lpstr">
      <vt:lpstr>Parcel</vt:lpstr>
      <vt:lpstr>JAVA CORE</vt:lpstr>
      <vt:lpstr>Nội dung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CORE</dc:title>
  <dc:creator>Xuân Hiệp</dc:creator>
  <cp:lastModifiedBy>Vũ Minh Đức - CMCGlobal DU9</cp:lastModifiedBy>
  <cp:revision>445</cp:revision>
  <dcterms:created xsi:type="dcterms:W3CDTF">2020-11-04T01:24:06Z</dcterms:created>
  <dcterms:modified xsi:type="dcterms:W3CDTF">2021-10-11T09:04:56Z</dcterms:modified>
</cp:coreProperties>
</file>